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6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7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0" r:id="rId5"/>
    <p:sldMasterId id="2147483678" r:id="rId6"/>
    <p:sldMasterId id="2147483687" r:id="rId7"/>
    <p:sldMasterId id="2147483691" r:id="rId8"/>
    <p:sldMasterId id="2147483713" r:id="rId9"/>
    <p:sldMasterId id="2147483723" r:id="rId10"/>
    <p:sldMasterId id="2147483774" r:id="rId11"/>
    <p:sldMasterId id="2147483792" r:id="rId12"/>
    <p:sldMasterId id="2147483798" r:id="rId13"/>
    <p:sldMasterId id="2147483839" r:id="rId14"/>
  </p:sldMasterIdLst>
  <p:notesMasterIdLst>
    <p:notesMasterId r:id="rId32"/>
  </p:notesMasterIdLst>
  <p:sldIdLst>
    <p:sldId id="1437" r:id="rId15"/>
    <p:sldId id="1427" r:id="rId16"/>
    <p:sldId id="780" r:id="rId17"/>
    <p:sldId id="1439" r:id="rId18"/>
    <p:sldId id="1440" r:id="rId19"/>
    <p:sldId id="1355" r:id="rId20"/>
    <p:sldId id="1441" r:id="rId21"/>
    <p:sldId id="1442" r:id="rId22"/>
    <p:sldId id="1438" r:id="rId23"/>
    <p:sldId id="1445" r:id="rId24"/>
    <p:sldId id="1358" r:id="rId25"/>
    <p:sldId id="1359" r:id="rId26"/>
    <p:sldId id="1356" r:id="rId27"/>
    <p:sldId id="1362" r:id="rId28"/>
    <p:sldId id="1363" r:id="rId29"/>
    <p:sldId id="1364" r:id="rId30"/>
    <p:sldId id="1444" r:id="rId31"/>
  </p:sldIdLst>
  <p:sldSz cx="9144000" cy="6858000" type="screen4x3"/>
  <p:notesSz cx="7026275" cy="9312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6" userDrawn="1">
          <p15:clr>
            <a:srgbClr val="A4A3A4"/>
          </p15:clr>
        </p15:guide>
        <p15:guide id="2" pos="240" userDrawn="1">
          <p15:clr>
            <a:srgbClr val="A4A3A4"/>
          </p15:clr>
        </p15:guide>
        <p15:guide id="3" pos="5520" userDrawn="1">
          <p15:clr>
            <a:srgbClr val="A4A3A4"/>
          </p15:clr>
        </p15:guide>
        <p15:guide id="5" orient="horz" pos="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ett Davis" initials="BD" lastIdx="2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9"/>
    <a:srgbClr val="2F762C"/>
    <a:srgbClr val="404040"/>
    <a:srgbClr val="404041"/>
    <a:srgbClr val="FFC000"/>
    <a:srgbClr val="CC9900"/>
    <a:srgbClr val="0F5595"/>
    <a:srgbClr val="0B467B"/>
    <a:srgbClr val="17375E"/>
    <a:srgbClr val="459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1"/>
    <p:restoredTop sz="94742"/>
  </p:normalViewPr>
  <p:slideViewPr>
    <p:cSldViewPr snapToGrid="0" snapToObjects="1">
      <p:cViewPr varScale="1">
        <p:scale>
          <a:sx n="121" d="100"/>
          <a:sy n="121" d="100"/>
        </p:scale>
        <p:origin x="1904" y="176"/>
      </p:cViewPr>
      <p:guideLst>
        <p:guide orient="horz" pos="1296"/>
        <p:guide pos="240"/>
        <p:guide pos="5520"/>
        <p:guide orient="horz" pos="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21" Type="http://schemas.openxmlformats.org/officeDocument/2006/relationships/slide" Target="slides/slide7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4719" cy="467231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9930" y="0"/>
            <a:ext cx="3044719" cy="467231"/>
          </a:xfrm>
          <a:prstGeom prst="rect">
            <a:avLst/>
          </a:prstGeom>
        </p:spPr>
        <p:txBody>
          <a:bodyPr vert="horz" lIns="93360" tIns="46680" rIns="93360" bIns="46680" rtlCol="0"/>
          <a:lstStyle>
            <a:lvl1pPr algn="r">
              <a:defRPr sz="1200"/>
            </a:lvl1pPr>
          </a:lstStyle>
          <a:p>
            <a:fld id="{38E0D059-6CA2-48F4-932D-CC1BBE2000C4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91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60" tIns="46680" rIns="93360" bIns="466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8" y="4481532"/>
            <a:ext cx="5621020" cy="3666708"/>
          </a:xfrm>
          <a:prstGeom prst="rect">
            <a:avLst/>
          </a:prstGeom>
        </p:spPr>
        <p:txBody>
          <a:bodyPr vert="horz" lIns="93360" tIns="46680" rIns="93360" bIns="4668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5046"/>
            <a:ext cx="3044719" cy="467230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9930" y="8845046"/>
            <a:ext cx="3044719" cy="467230"/>
          </a:xfrm>
          <a:prstGeom prst="rect">
            <a:avLst/>
          </a:prstGeom>
        </p:spPr>
        <p:txBody>
          <a:bodyPr vert="horz" lIns="93360" tIns="46680" rIns="93360" bIns="46680" rtlCol="0" anchor="b"/>
          <a:lstStyle>
            <a:lvl1pPr algn="r">
              <a:defRPr sz="1200"/>
            </a:lvl1pPr>
          </a:lstStyle>
          <a:p>
            <a:fld id="{41759D34-2908-4DFA-B1E4-E2C909956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883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759D34-2908-4DFA-B1E4-E2C909956A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84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11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12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17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13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281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14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41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499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67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241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3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89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4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48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5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217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6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41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7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755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8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1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9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92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7638" y="1163638"/>
            <a:ext cx="4191000" cy="31432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242">
              <a:defRPr/>
            </a:pPr>
            <a:fld id="{CB86A043-A01B-6840-8CBC-A2D20FF1EFC9}" type="slidenum">
              <a:rPr lang="en-US" sz="1800" kern="0">
                <a:solidFill>
                  <a:sysClr val="windowText" lastClr="000000"/>
                </a:solidFill>
              </a:rPr>
              <a:pPr defTabSz="914242">
                <a:defRPr/>
              </a:pPr>
              <a:t>10</a:t>
            </a:fld>
            <a:endParaRPr lang="en-US" sz="180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380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in"/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in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image" Target="NULL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in"/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bin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image" Target="NULL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95360" y="6400800"/>
            <a:ext cx="548640" cy="45720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91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571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0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53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>
          <a:xfrm>
            <a:off x="365126" y="1550989"/>
            <a:ext cx="5461000" cy="1309170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7"/>
          </p:nvPr>
        </p:nvSpPr>
        <p:spPr>
          <a:xfrm>
            <a:off x="365126" y="2860160"/>
            <a:ext cx="5461000" cy="1710881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8"/>
          </p:nvPr>
        </p:nvSpPr>
        <p:spPr>
          <a:xfrm>
            <a:off x="365126" y="4571041"/>
            <a:ext cx="5461000" cy="1710881"/>
          </a:xfrm>
        </p:spPr>
        <p:txBody>
          <a:bodyPr/>
          <a:lstStyle>
            <a:lvl1pPr>
              <a:spcBef>
                <a:spcPts val="300"/>
              </a:spcBef>
              <a:defRPr/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120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- THUMBNAI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376" y="2262926"/>
            <a:ext cx="82232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REPORT</a:t>
            </a:r>
            <a:br>
              <a:rPr lang="en-US" sz="8800" b="1"/>
            </a:br>
            <a:r>
              <a:rPr lang="en-US" sz="8800" b="1"/>
              <a:t>THEME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44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nl-NL" altLang="en-US"/>
              <a:t>- </a:t>
            </a:r>
            <a:fld id="{57236F03-C8EB-4652-958A-B5E3D8F22720}" type="slidenum">
              <a:rPr lang="nl-NL" altLang="en-US"/>
              <a:pPr/>
              <a:t>‹#›</a:t>
            </a:fld>
            <a:r>
              <a:rPr lang="nl-NL" altLang="en-US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5225118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95360" y="6400800"/>
            <a:ext cx="548640" cy="45720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6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522208" y="6272784"/>
            <a:ext cx="422020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57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4600530" y="6273613"/>
            <a:ext cx="4015858" cy="26939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8519533" y="6272784"/>
            <a:ext cx="435522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0305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921659"/>
            <a:ext cx="4370832" cy="5015197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348877"/>
            <a:ext cx="4398265" cy="369332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399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900"/>
            <a:ext cx="8229600" cy="4867380"/>
          </a:xfrm>
        </p:spPr>
        <p:txBody>
          <a:bodyPr/>
          <a:lstStyle>
            <a:lvl1pPr marL="342619" indent="-342619">
              <a:buClr>
                <a:srgbClr val="A00000"/>
              </a:buClr>
              <a:buSzPct val="90000"/>
              <a:buFont typeface="Wingdings" pitchFamily="2" charset="2"/>
              <a:buChar char="§"/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968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P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15218" y="212423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936763"/>
            <a:ext cx="5491162" cy="1470025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544988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Credera-logo_vertical_color (small)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76" t="38188" r="22452" b="38577"/>
          <a:stretch/>
        </p:blipFill>
        <p:spPr>
          <a:xfrm>
            <a:off x="320317" y="245294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348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X_Title &amp;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3336" y="6364224"/>
            <a:ext cx="457200" cy="27432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5760" y="274322"/>
            <a:ext cx="8494776" cy="630555"/>
          </a:xfrm>
        </p:spPr>
        <p:txBody>
          <a:bodyPr/>
          <a:lstStyle>
            <a:lvl1pPr marL="0" indent="0">
              <a:buNone/>
              <a:defRPr sz="2800">
                <a:solidFill>
                  <a:srgbClr val="404040"/>
                </a:solidFill>
                <a:latin typeface="Lato Black" panose="020F0A02020204030203" pitchFamily="34" charset="0"/>
              </a:defRPr>
            </a:lvl1pPr>
            <a:lvl5pPr marL="917575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126" y="914402"/>
            <a:ext cx="8495411" cy="307975"/>
          </a:xfrm>
        </p:spPr>
        <p:txBody>
          <a:bodyPr/>
          <a:lstStyle>
            <a:lvl1pPr marL="0" indent="0">
              <a:buNone/>
              <a:defRPr sz="1200">
                <a:solidFill>
                  <a:srgbClr val="404040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28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89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5917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Lato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710367" y="6202839"/>
            <a:ext cx="179109" cy="655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403337" y="6367922"/>
            <a:ext cx="455586" cy="269390"/>
          </a:xfrm>
          <a:prstGeom prst="rect">
            <a:avLst/>
          </a:prstGeom>
        </p:spPr>
        <p:txBody>
          <a:bodyPr/>
          <a:lstStyle>
            <a:lvl1pPr algn="r">
              <a:defRPr lang="en-US" sz="1200" kern="120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BE4BACA5-5B7A-B641-B877-43A8C6C0F1F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17757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3336" y="6364224"/>
            <a:ext cx="457200" cy="27432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696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522208" y="6272784"/>
            <a:ext cx="422020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00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4600530" y="6273613"/>
            <a:ext cx="4015858" cy="26939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8519533" y="6272784"/>
            <a:ext cx="435522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458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921659"/>
            <a:ext cx="4370832" cy="5015197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348877"/>
            <a:ext cx="4398265" cy="369332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09431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2"/>
            <a:ext cx="9144001" cy="34330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225296" y="3806837"/>
            <a:ext cx="669340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en-US" sz="1400" dirty="0" smtClean="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 marL="282575" indent="0" algn="ctr">
              <a:buNone/>
              <a:defRPr lang="en-US" sz="1000" dirty="0" smtClean="0">
                <a:solidFill>
                  <a:srgbClr val="7F7F7F"/>
                </a:solidFill>
                <a:latin typeface="Lato" charset="0"/>
                <a:cs typeface="Lato" charset="0"/>
              </a:defRPr>
            </a:lvl2pPr>
            <a:lvl3pPr algn="ctr">
              <a:defRPr lang="en-US" sz="1000" dirty="0" smtClean="0">
                <a:solidFill>
                  <a:srgbClr val="7F7F7F"/>
                </a:solidFill>
                <a:latin typeface="Lato" charset="0"/>
                <a:cs typeface="Lato" charset="0"/>
              </a:defRPr>
            </a:lvl3pPr>
            <a:lvl4pPr algn="ctr">
              <a:defRPr lang="en-US" sz="1000" dirty="0" smtClean="0">
                <a:solidFill>
                  <a:srgbClr val="7F7F7F"/>
                </a:solidFill>
                <a:latin typeface="Lato" charset="0"/>
                <a:cs typeface="Lato" charset="0"/>
              </a:defRPr>
            </a:lvl4pPr>
            <a:lvl5pPr algn="ctr">
              <a:defRPr lang="en-US" sz="1000" dirty="0">
                <a:solidFill>
                  <a:srgbClr val="7F7F7F"/>
                </a:solidFill>
                <a:latin typeface="Lato" charset="0"/>
                <a:cs typeface="Lato" charset="0"/>
              </a:defRPr>
            </a:lvl5pPr>
          </a:lstStyle>
          <a:p>
            <a:pPr marL="0" lvl="0" algn="ctr">
              <a:lnSpc>
                <a:spcPct val="150000"/>
              </a:lnSpc>
              <a:spcAft>
                <a:spcPts val="600"/>
              </a:spcAft>
              <a:buClr>
                <a:srgbClr val="982A28"/>
              </a:buClr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81268" y="-1"/>
            <a:ext cx="8202359" cy="3433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buFontTx/>
              <a:buNone/>
              <a:defRPr lang="en-US" sz="1600" b="1" kern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FontTx/>
              <a:buNone/>
              <a:defRPr lang="en-US" sz="28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2pPr>
            <a:lvl3pPr marL="914400" indent="0" algn="ctr">
              <a:buFontTx/>
              <a:buNone/>
              <a:defRPr lang="en-US" sz="24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3pPr>
            <a:lvl4pPr marL="1371600" indent="0" algn="ctr">
              <a:buFontTx/>
              <a:buNone/>
              <a:defRPr lang="en-US" sz="20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4pPr>
            <a:lvl5pPr marL="1828800" indent="0" algn="ctr">
              <a:buFontTx/>
              <a:buNone/>
              <a:defRPr lang="en-US" sz="20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marL="0" lvl="0" indent="0" algn="ctr" defTabSz="914400"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742950" lvl="1" indent="-285750" defTabSz="914400">
              <a:buFont typeface="Arial" pitchFamily="34" charset="0"/>
              <a:buChar char="–"/>
            </a:pPr>
            <a:r>
              <a:rPr lang="en-US"/>
              <a:t>Second level</a:t>
            </a:r>
          </a:p>
          <a:p>
            <a:pPr marL="1143000" lvl="2" indent="-228600" defTabSz="914400"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1600200" lvl="3" indent="-228600" defTabSz="914400">
              <a:buFont typeface="Arial" pitchFamily="34" charset="0"/>
            </a:pPr>
            <a:r>
              <a:rPr lang="en-US"/>
              <a:t>Fourth level</a:t>
            </a:r>
          </a:p>
          <a:p>
            <a:pPr marL="2057400" lvl="4" indent="-228600" defTabSz="914400">
              <a:buFont typeface="Arial" pitchFamily="34" charset="0"/>
            </a:pPr>
            <a:r>
              <a:rPr lang="en-US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43400" y="6249787"/>
            <a:ext cx="457200" cy="45720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8809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4343400" y="6249787"/>
            <a:ext cx="457200" cy="45720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3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Oth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15218" y="212423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203577" y="3407305"/>
            <a:ext cx="5491162" cy="1143438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03574" y="4616399"/>
            <a:ext cx="5486401" cy="9800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Credera-logo_vertical_color (small)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76" t="38188" r="22452" b="38577"/>
          <a:stretch/>
        </p:blipFill>
        <p:spPr>
          <a:xfrm>
            <a:off x="320317" y="245294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505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522208" y="6272784"/>
            <a:ext cx="422020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4789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4600530" y="6273613"/>
            <a:ext cx="4015858" cy="26939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8519533" y="6272784"/>
            <a:ext cx="435522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38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E26A3-2566-854F-A8F4-BB1F757D0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681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921659"/>
            <a:ext cx="4370832" cy="5015197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348877"/>
            <a:ext cx="4398265" cy="369332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92241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2"/>
            <a:ext cx="9144001" cy="34330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225296" y="3806837"/>
            <a:ext cx="669340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ctr">
              <a:buNone/>
              <a:defRPr lang="en-US" sz="1400" dirty="0" smtClean="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 marL="282575" indent="0" algn="ctr">
              <a:buNone/>
              <a:defRPr lang="en-US" sz="1000" dirty="0" smtClean="0">
                <a:solidFill>
                  <a:srgbClr val="7F7F7F"/>
                </a:solidFill>
                <a:latin typeface="Lato" charset="0"/>
                <a:cs typeface="Lato" charset="0"/>
              </a:defRPr>
            </a:lvl2pPr>
            <a:lvl3pPr algn="ctr">
              <a:defRPr lang="en-US" sz="1000" dirty="0" smtClean="0">
                <a:solidFill>
                  <a:srgbClr val="7F7F7F"/>
                </a:solidFill>
                <a:latin typeface="Lato" charset="0"/>
                <a:cs typeface="Lato" charset="0"/>
              </a:defRPr>
            </a:lvl3pPr>
            <a:lvl4pPr algn="ctr">
              <a:defRPr lang="en-US" sz="1000" dirty="0" smtClean="0">
                <a:solidFill>
                  <a:srgbClr val="7F7F7F"/>
                </a:solidFill>
                <a:latin typeface="Lato" charset="0"/>
                <a:cs typeface="Lato" charset="0"/>
              </a:defRPr>
            </a:lvl4pPr>
            <a:lvl5pPr algn="ctr">
              <a:defRPr lang="en-US" sz="1000" dirty="0">
                <a:solidFill>
                  <a:srgbClr val="7F7F7F"/>
                </a:solidFill>
                <a:latin typeface="Lato" charset="0"/>
                <a:cs typeface="Lato" charset="0"/>
              </a:defRPr>
            </a:lvl5pPr>
          </a:lstStyle>
          <a:p>
            <a:pPr marL="0" lvl="0" algn="ctr">
              <a:lnSpc>
                <a:spcPct val="150000"/>
              </a:lnSpc>
              <a:spcAft>
                <a:spcPts val="600"/>
              </a:spcAft>
              <a:buClr>
                <a:srgbClr val="982A28"/>
              </a:buClr>
            </a:pPr>
            <a:r>
              <a:rPr lang="en-US"/>
              <a:t>Click to edit Master text styles</a:t>
            </a:r>
          </a:p>
          <a:p>
            <a:pPr marL="457200" lvl="1"/>
            <a:r>
              <a:rPr lang="en-US"/>
              <a:t>Second level</a:t>
            </a:r>
          </a:p>
          <a:p>
            <a:pPr marL="914400" lvl="2"/>
            <a:r>
              <a:rPr lang="en-US"/>
              <a:t>Third level</a:t>
            </a:r>
          </a:p>
          <a:p>
            <a:pPr marL="1371600" lvl="3"/>
            <a:r>
              <a:rPr lang="en-US"/>
              <a:t>Fourth level</a:t>
            </a:r>
          </a:p>
          <a:p>
            <a:pPr marL="1828800" lvl="4"/>
            <a:r>
              <a:rPr lang="en-US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481268" y="-1"/>
            <a:ext cx="8202359" cy="3433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buFontTx/>
              <a:buNone/>
              <a:defRPr lang="en-US" sz="1600" b="1" kern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FontTx/>
              <a:buNone/>
              <a:defRPr lang="en-US" sz="28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2pPr>
            <a:lvl3pPr marL="914400" indent="0" algn="ctr">
              <a:buFontTx/>
              <a:buNone/>
              <a:defRPr lang="en-US" sz="24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3pPr>
            <a:lvl4pPr marL="1371600" indent="0" algn="ctr">
              <a:buFontTx/>
              <a:buNone/>
              <a:defRPr lang="en-US" sz="200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4pPr>
            <a:lvl5pPr marL="1828800" indent="0" algn="ctr">
              <a:buFontTx/>
              <a:buNone/>
              <a:defRPr lang="en-US" sz="200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marL="0" lvl="0" indent="0" algn="ctr" defTabSz="914400"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742950" lvl="1" indent="-285750" defTabSz="914400">
              <a:buFont typeface="Arial" pitchFamily="34" charset="0"/>
              <a:buChar char="–"/>
            </a:pPr>
            <a:r>
              <a:rPr lang="en-US"/>
              <a:t>Second level</a:t>
            </a:r>
          </a:p>
          <a:p>
            <a:pPr marL="1143000" lvl="2" indent="-228600" defTabSz="914400">
              <a:buFont typeface="Arial" pitchFamily="34" charset="0"/>
              <a:buChar char="•"/>
            </a:pPr>
            <a:r>
              <a:rPr lang="en-US"/>
              <a:t>Third level</a:t>
            </a:r>
          </a:p>
          <a:p>
            <a:pPr marL="1600200" lvl="3" indent="-228600" defTabSz="914400">
              <a:buFont typeface="Arial" pitchFamily="34" charset="0"/>
            </a:pPr>
            <a:r>
              <a:rPr lang="en-US"/>
              <a:t>Fourth level</a:t>
            </a:r>
          </a:p>
          <a:p>
            <a:pPr marL="2057400" lvl="4" indent="-228600" defTabSz="914400">
              <a:buFont typeface="Arial" pitchFamily="34" charset="0"/>
            </a:pPr>
            <a:r>
              <a:rPr lang="en-US"/>
              <a:t>Fifth level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4343400" y="6249787"/>
            <a:ext cx="457200" cy="45720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012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4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65760" y="1550989"/>
            <a:ext cx="8439912" cy="4573664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001039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&amp;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571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2101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X_Title &amp;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3336" y="6364224"/>
            <a:ext cx="457200" cy="27432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5760" y="274322"/>
            <a:ext cx="8494776" cy="630555"/>
          </a:xfrm>
        </p:spPr>
        <p:txBody>
          <a:bodyPr/>
          <a:lstStyle>
            <a:lvl1pPr marL="0" indent="0">
              <a:buNone/>
              <a:defRPr sz="2800">
                <a:solidFill>
                  <a:srgbClr val="404040"/>
                </a:solidFill>
                <a:latin typeface="Lato Black" panose="020F0A02020204030203" pitchFamily="34" charset="0"/>
              </a:defRPr>
            </a:lvl1pPr>
            <a:lvl5pPr marL="917575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126" y="914402"/>
            <a:ext cx="8495411" cy="307975"/>
          </a:xfrm>
        </p:spPr>
        <p:txBody>
          <a:bodyPr/>
          <a:lstStyle>
            <a:lvl1pPr marL="0" indent="0">
              <a:buNone/>
              <a:defRPr sz="1200">
                <a:solidFill>
                  <a:srgbClr val="404040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169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P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15218" y="212423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936763"/>
            <a:ext cx="5491162" cy="1470025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544988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Credera-logo_vertical_color (small).pd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17" y="245294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282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Oth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15218" y="212423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203577" y="3407305"/>
            <a:ext cx="5491162" cy="1143438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03574" y="4616399"/>
            <a:ext cx="5486401" cy="9800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Credera-logo_vertical_color (small).pd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17" y="245294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Splas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3072"/>
            <a:ext cx="9144000" cy="19456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515218" y="181825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554288"/>
            <a:ext cx="5491162" cy="1470025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162513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Credera-logo_vertical_color (small)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76" t="38188" r="22452" b="38577"/>
          <a:stretch/>
        </p:blipFill>
        <p:spPr>
          <a:xfrm>
            <a:off x="320317" y="213742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84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Splas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3072"/>
            <a:ext cx="9144000" cy="19456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515218" y="181825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554288"/>
            <a:ext cx="5491162" cy="1470025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162513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Credera-logo_vertical_color (small).pdf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17" y="213742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282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52538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65760" y="1550989"/>
            <a:ext cx="8439912" cy="4573664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8205123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2135"/>
            <a:ext cx="4111625" cy="5012517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"/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047" y="1112138"/>
            <a:ext cx="4111625" cy="5012517"/>
          </a:xfrm>
        </p:spPr>
        <p:txBody>
          <a:bodyPr lIns="91440"/>
          <a:lstStyle>
            <a:lvl1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8678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550989"/>
            <a:ext cx="4111625" cy="4573665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"/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047" y="1550989"/>
            <a:ext cx="4111625" cy="4573665"/>
          </a:xfrm>
        </p:spPr>
        <p:txBody>
          <a:bodyPr lIns="91440"/>
          <a:lstStyle>
            <a:lvl1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147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11" y="2768600"/>
            <a:ext cx="8231186" cy="1362075"/>
          </a:xfrm>
          <a:noFill/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ctr">
              <a:lnSpc>
                <a:spcPct val="80000"/>
              </a:lnSpc>
              <a:defRPr lang="en-US" sz="3600" b="1" cap="none" spc="-15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7465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571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1802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689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hos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323850"/>
            <a:ext cx="9143999" cy="8719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6375401" y="5986096"/>
            <a:ext cx="2768599" cy="8719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547945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- THUMBNAI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376" y="2262926"/>
            <a:ext cx="82232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REPORT</a:t>
            </a:r>
            <a:br>
              <a:rPr lang="en-US" sz="8800" b="1"/>
            </a:br>
            <a:r>
              <a:rPr lang="en-US" sz="8800" b="1"/>
              <a:t>THEME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750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885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Lato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710367" y="6202839"/>
            <a:ext cx="179109" cy="655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344207" y="6367922"/>
            <a:ext cx="455586" cy="269390"/>
          </a:xfrm>
        </p:spPr>
        <p:txBody>
          <a:bodyPr lIns="0" tIns="0" rIns="0" bIns="0"/>
          <a:lstStyle>
            <a:lvl1pPr algn="ctr">
              <a:defRPr lang="en-US" sz="1000" kern="120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BE4BACA5-5B7A-B641-B877-43A8C6C0F1F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388744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921659"/>
            <a:ext cx="4370832" cy="5015197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348877"/>
            <a:ext cx="4398265" cy="369332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66375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ash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609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402336"/>
            <a:ext cx="4370832" cy="5534518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0241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Pag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15218" y="212423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936763"/>
            <a:ext cx="5491162" cy="1470025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544988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descr="Credera-logo_vertical_color (small).pd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17" y="245294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14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Other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515218" y="212423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203577" y="3407305"/>
            <a:ext cx="5491162" cy="1143438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203574" y="4616399"/>
            <a:ext cx="5486401" cy="98006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Credera-logo_vertical_color (small).pd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17" y="245294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926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Splas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Discussion Document – Strictly Confidential &amp; Proprietary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63072"/>
            <a:ext cx="9144000" cy="19456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515218" y="181825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554288"/>
            <a:ext cx="5491162" cy="1470025"/>
          </a:xfr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3200" b="1" spc="-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162513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8" descr="Credera-logo_vertical_color (small).pdf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317" y="213742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80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84322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65760" y="1550989"/>
            <a:ext cx="8439912" cy="4573664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82921631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2135"/>
            <a:ext cx="4111625" cy="5012517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"/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047" y="1112138"/>
            <a:ext cx="4111625" cy="5012517"/>
          </a:xfrm>
        </p:spPr>
        <p:txBody>
          <a:bodyPr lIns="91440"/>
          <a:lstStyle>
            <a:lvl1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7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65760" y="1550989"/>
            <a:ext cx="8439912" cy="4573664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16596880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550989"/>
            <a:ext cx="4111625" cy="4573665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"/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047" y="1550989"/>
            <a:ext cx="4111625" cy="4573665"/>
          </a:xfrm>
        </p:spPr>
        <p:txBody>
          <a:bodyPr lIns="91440"/>
          <a:lstStyle>
            <a:lvl1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006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11" y="2768600"/>
            <a:ext cx="8231186" cy="1362075"/>
          </a:xfrm>
          <a:noFill/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ctr">
              <a:lnSpc>
                <a:spcPct val="80000"/>
              </a:lnSpc>
              <a:defRPr lang="en-US" sz="3600" b="1" cap="none" spc="-15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534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&amp;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571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88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468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hos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" y="323850"/>
            <a:ext cx="9143999" cy="8719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6375401" y="5986096"/>
            <a:ext cx="2768599" cy="87190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455309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- THUMBNAIL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460376" y="2262926"/>
            <a:ext cx="822325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REPORT</a:t>
            </a:r>
            <a:br>
              <a:rPr lang="en-US" sz="8800" b="1"/>
            </a:br>
            <a:r>
              <a:rPr lang="en-US" sz="8800" b="1"/>
              <a:t>THEME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12017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Lato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8710367" y="6202839"/>
            <a:ext cx="179109" cy="655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344207" y="6367922"/>
            <a:ext cx="455586" cy="269390"/>
          </a:xfrm>
        </p:spPr>
        <p:txBody>
          <a:bodyPr lIns="0" tIns="0" rIns="0" bIns="0"/>
          <a:lstStyle>
            <a:lvl1pPr algn="ctr">
              <a:defRPr lang="en-US" sz="1000" kern="120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BE4BACA5-5B7A-B641-B877-43A8C6C0F1F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7262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921659"/>
            <a:ext cx="4370832" cy="5015197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348877"/>
            <a:ext cx="4398265" cy="369332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509825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ash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21878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402336"/>
            <a:ext cx="4370832" cy="5534518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1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2135"/>
            <a:ext cx="4111625" cy="5012517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"/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047" y="1112138"/>
            <a:ext cx="4111625" cy="5012517"/>
          </a:xfrm>
        </p:spPr>
        <p:txBody>
          <a:bodyPr lIns="91440"/>
          <a:lstStyle>
            <a:lvl1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911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2286000"/>
            <a:ext cx="8439912" cy="3860800"/>
          </a:xfrm>
          <a:prstGeom prst="rect">
            <a:avLst/>
          </a:prstGeo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Wingdings" charset="2"/>
              <a:buChar char="§"/>
              <a:defRPr>
                <a:solidFill>
                  <a:srgbClr val="404040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>
                <a:solidFill>
                  <a:srgbClr val="404040"/>
                </a:solidFill>
              </a:defRPr>
            </a:lvl2pPr>
            <a:lvl3pPr marL="631825" indent="-174625"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>
                <a:solidFill>
                  <a:srgbClr val="404040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522208" y="6272784"/>
            <a:ext cx="422020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59" y="726505"/>
            <a:ext cx="8439912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ts val="4000"/>
              </a:lnSpc>
              <a:defRPr lang="en-US" dirty="0"/>
            </a:lvl1pPr>
          </a:lstStyle>
          <a:p>
            <a:pPr marL="0" lvl="0">
              <a:lnSpc>
                <a:spcPts val="42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27937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ash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8126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Splas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507006"/>
            <a:ext cx="9144000" cy="24622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sz="800" b="0" i="0" cap="all" spc="100" baseline="0">
                <a:solidFill>
                  <a:schemeClr val="bg1">
                    <a:lumMod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Discussion Document – Strictly Confidential &amp; Proprietary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409284"/>
            <a:ext cx="9144000" cy="19456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515218" y="1818250"/>
            <a:ext cx="0" cy="2534502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203577" y="1630783"/>
            <a:ext cx="5491162" cy="1470025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ts val="3600"/>
              </a:lnSpc>
              <a:defRPr sz="4000" b="0" i="0" spc="-10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203574" y="3239008"/>
            <a:ext cx="5486401" cy="97263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 b="1" i="0" cap="all" baseline="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 descr="Credera-logo_vertical_color (small)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476" t="38188" r="22452" b="38577"/>
          <a:stretch/>
        </p:blipFill>
        <p:spPr>
          <a:xfrm>
            <a:off x="320317" y="2137426"/>
            <a:ext cx="16747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220570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Lato" charset="0"/>
            </a:endParaRPr>
          </a:p>
        </p:txBody>
      </p:sp>
      <p:pic>
        <p:nvPicPr>
          <p:cNvPr id="3" name="Picture 2" descr="Credera-logo_horizontal_color (small)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01633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9430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522208" y="6272784"/>
            <a:ext cx="422020" cy="269390"/>
          </a:xfr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06222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/>
              <a:pPr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61878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595360" y="6400800"/>
            <a:ext cx="548640" cy="45720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26109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114425"/>
            <a:ext cx="8439912" cy="5010228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>
          <a:xfrm>
            <a:off x="8522208" y="6272784"/>
            <a:ext cx="422020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0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365760" y="1550989"/>
            <a:ext cx="4111625" cy="4573665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"/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4694047" y="1550989"/>
            <a:ext cx="4111625" cy="4573665"/>
          </a:xfrm>
        </p:spPr>
        <p:txBody>
          <a:bodyPr lIns="91440"/>
          <a:lstStyle>
            <a:lvl1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 marL="395288" indent="-169863"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60" y="323850"/>
            <a:ext cx="8439571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529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59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rgbClr val="FFFFFF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7"/>
          </p:nvPr>
        </p:nvSpPr>
        <p:spPr>
          <a:xfrm>
            <a:off x="4600530" y="6273613"/>
            <a:ext cx="4015858" cy="26939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8519533" y="6272784"/>
            <a:ext cx="435522" cy="26939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E4BACA5-5B7A-B641-B877-43A8C6C0F1FA}" type="slidenum">
              <a:rPr lang="uk-U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uk-U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096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AE26A3-2566-854F-A8F4-BB1F757D0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809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ase Study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93192" y="921659"/>
            <a:ext cx="4370832" cy="5015197"/>
          </a:xfrm>
          <a:prstGeom prst="rect">
            <a:avLst/>
          </a:prstGeom>
        </p:spPr>
        <p:txBody>
          <a:bodyPr tIns="0" rIns="0" bIns="0"/>
          <a:lstStyle>
            <a:lvl1pPr marL="0" indent="0">
              <a:buNone/>
              <a:defRPr sz="14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1pPr>
            <a:lvl2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2pPr>
            <a:lvl3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3pPr>
            <a:lvl4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4pPr>
            <a:lvl5pPr>
              <a:defRPr sz="1000">
                <a:solidFill>
                  <a:srgbClr val="7F7F7F"/>
                </a:solidFill>
                <a:latin typeface="Lato" charset="0"/>
                <a:ea typeface="Lato" charset="0"/>
                <a:cs typeface="La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555140" y="0"/>
            <a:ext cx="3588861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65760" y="348877"/>
            <a:ext cx="4398265" cy="369332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615589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Bullets &amp;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4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5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365760" y="1550989"/>
            <a:ext cx="8439912" cy="4573664"/>
          </a:xfrm>
        </p:spPr>
        <p:txBody>
          <a:bodyPr/>
          <a:lstStyle>
            <a:lvl1pPr marL="174625" indent="-174625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"/>
              <a:defRPr/>
            </a:lvl1pPr>
            <a:lvl2pPr marL="395288" indent="-169863">
              <a:spcBef>
                <a:spcPts val="0"/>
              </a:spcBef>
              <a:spcAft>
                <a:spcPts val="1200"/>
              </a:spcAft>
              <a:buFont typeface="Symbol" pitchFamily="18" charset="2"/>
              <a:buChar char="-"/>
              <a:defRPr/>
            </a:lvl2pPr>
            <a:lvl3pPr>
              <a:spcBef>
                <a:spcPts val="0"/>
              </a:spcBef>
              <a:spcAft>
                <a:spcPts val="1200"/>
              </a:spcAft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5760" y="0"/>
            <a:ext cx="8439912" cy="323850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Ghost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65759" y="323850"/>
            <a:ext cx="8439912" cy="788286"/>
          </a:xfrm>
          <a:prstGeom prst="rect">
            <a:avLst/>
          </a:prstGeom>
          <a:ln>
            <a:noFill/>
          </a:ln>
        </p:spPr>
        <p:txBody>
          <a:bodyPr lIns="0" anchor="ctr">
            <a:noAutofit/>
          </a:bodyPr>
          <a:lstStyle>
            <a:lvl1pPr marL="0" indent="0">
              <a:buNone/>
              <a:defRPr sz="1400" b="0" spc="0" baseline="0">
                <a:solidFill>
                  <a:schemeClr val="tx1"/>
                </a:solidFill>
              </a:defRPr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7891296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8900"/>
            <a:ext cx="8229600" cy="4867380"/>
          </a:xfrm>
        </p:spPr>
        <p:txBody>
          <a:bodyPr/>
          <a:lstStyle>
            <a:lvl1pPr marL="342619" indent="-342619">
              <a:buClr>
                <a:srgbClr val="A00000"/>
              </a:buClr>
              <a:buSzPct val="90000"/>
              <a:buFont typeface="Wingdings" pitchFamily="2" charset="2"/>
              <a:buChar char="§"/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52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99686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X_Title &amp;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42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Lato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403336" y="6364224"/>
            <a:ext cx="457200" cy="274320"/>
          </a:xfrm>
        </p:spPr>
        <p:txBody>
          <a:bodyPr/>
          <a:lstStyle/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5760" y="274322"/>
            <a:ext cx="8494776" cy="630555"/>
          </a:xfrm>
        </p:spPr>
        <p:txBody>
          <a:bodyPr/>
          <a:lstStyle>
            <a:lvl1pPr marL="0" indent="0">
              <a:buNone/>
              <a:defRPr sz="2800">
                <a:solidFill>
                  <a:srgbClr val="404040"/>
                </a:solidFill>
                <a:latin typeface="Lato Black" panose="020F0A02020204030203" pitchFamily="34" charset="0"/>
              </a:defRPr>
            </a:lvl1pPr>
            <a:lvl5pPr marL="917575" indent="0">
              <a:buNone/>
              <a:defRPr/>
            </a:lvl5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5126" y="914402"/>
            <a:ext cx="8495411" cy="307975"/>
          </a:xfrm>
        </p:spPr>
        <p:txBody>
          <a:bodyPr/>
          <a:lstStyle>
            <a:lvl1pPr marL="0" indent="0">
              <a:buNone/>
              <a:defRPr sz="1200">
                <a:solidFill>
                  <a:srgbClr val="404040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26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611" y="2768600"/>
            <a:ext cx="8231186" cy="1362075"/>
          </a:xfrm>
          <a:noFill/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algn="ctr">
              <a:lnSpc>
                <a:spcPct val="80000"/>
              </a:lnSpc>
              <a:defRPr lang="en-US" sz="3600" b="1" cap="none" spc="-150"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27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emf"/><Relationship Id="rId5" Type="http://schemas.openxmlformats.org/officeDocument/2006/relationships/image" Target="../media/image8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8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1.xml"/><Relationship Id="rId9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6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2.emf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black"/>
              </a:solidFill>
              <a:latin typeface="Lato" charset="0"/>
            </a:endParaRPr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343400" y="6300587"/>
            <a:ext cx="45720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6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Lato" charset="0"/>
          <a:ea typeface="+mj-ea"/>
          <a:cs typeface="Lato" charset="0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00530" y="627361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 b="0" i="0" cap="all" spc="100" baseline="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9533" y="6272784"/>
            <a:ext cx="435522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>
              <a:defRPr lang="en-US" sz="800" b="0" i="0" cap="all" spc="100" baseline="0" smtClean="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Lato" charset="0"/>
            </a:endParaRPr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6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Lato" charset="0"/>
          <a:ea typeface="+mj-ea"/>
          <a:cs typeface="Lato" charset="0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black"/>
              </a:solidFill>
              <a:latin typeface="Lato" charset="0"/>
            </a:endParaRPr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343400" y="6300587"/>
            <a:ext cx="45720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Lato" charset="0"/>
          <a:ea typeface="+mj-ea"/>
          <a:cs typeface="Lato" charset="0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26248" y="6588453"/>
            <a:ext cx="1979084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89475" y="6319063"/>
            <a:ext cx="4015858" cy="26939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05331" y="6588453"/>
            <a:ext cx="338669" cy="26939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E4BACA5-5B7A-B641-B877-43A8C6C0F1F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805331" y="6307189"/>
            <a:ext cx="0" cy="514265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20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Arial"/>
          <a:ea typeface="+mn-ea"/>
          <a:cs typeface="Arial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Arial"/>
          <a:ea typeface="+mn-ea"/>
          <a:cs typeface="Arial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Arial"/>
          <a:ea typeface="+mn-ea"/>
          <a:cs typeface="Arial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black"/>
              </a:solidFill>
              <a:latin typeface="Lato" charset="0"/>
            </a:endParaRPr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343400" y="6300587"/>
            <a:ext cx="45720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1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3" r:id="rId4"/>
    <p:sldLayoutId id="2147483685" r:id="rId5"/>
    <p:sldLayoutId id="2147483802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Lato" charset="0"/>
          <a:ea typeface="+mj-ea"/>
          <a:cs typeface="Lato" charset="0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ver-highres.jpg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59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black"/>
              </a:solidFill>
              <a:latin typeface="Lato" charset="0"/>
            </a:endParaRPr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343400" y="6300587"/>
            <a:ext cx="45720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0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6" r:id="rId4"/>
    <p:sldLayoutId id="2147483697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Lato" charset="0"/>
          <a:ea typeface="+mj-ea"/>
          <a:cs typeface="Lato" charset="0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black"/>
              </a:solidFill>
              <a:latin typeface="Lato" charset="0"/>
            </a:endParaRPr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4343400" y="6300587"/>
            <a:ext cx="45720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fld id="{0B5A1778-4500-A94A-80CE-60A81E4E68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8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Lato" charset="0"/>
          <a:ea typeface="+mj-ea"/>
          <a:cs typeface="Lato" charset="0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Lato" charset="0"/>
          <a:ea typeface="+mn-ea"/>
          <a:cs typeface="Lato" charset="0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805331" y="6307189"/>
            <a:ext cx="0" cy="514265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710367" y="6202839"/>
            <a:ext cx="179109" cy="655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6" y="6362477"/>
            <a:ext cx="557720" cy="240121"/>
          </a:xfrm>
          <a:prstGeom prst="rect">
            <a:avLst/>
          </a:prstGeom>
        </p:spPr>
        <p:txBody>
          <a:bodyPr/>
          <a:lstStyle>
            <a:lvl1pPr>
              <a:defRPr lang="en-US" sz="100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6225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Arial"/>
          <a:ea typeface="+mn-ea"/>
          <a:cs typeface="Arial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Arial"/>
          <a:ea typeface="+mn-ea"/>
          <a:cs typeface="Arial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Arial"/>
          <a:ea typeface="+mn-ea"/>
          <a:cs typeface="Arial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59" y="1118737"/>
            <a:ext cx="8439912" cy="432252"/>
          </a:xfrm>
          <a:prstGeom prst="rect">
            <a:avLst/>
          </a:prstGeom>
        </p:spPr>
        <p:txBody>
          <a:bodyPr vert="horz" lIns="0" tIns="45720" rIns="0" bIns="4572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805331" y="6307189"/>
            <a:ext cx="0" cy="514265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65759" y="1550990"/>
            <a:ext cx="8439573" cy="4618036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13" descr="header.png"/>
          <p:cNvPicPr>
            <a:picLocks noChangeAspect="1"/>
          </p:cNvPicPr>
          <p:nvPr userDrawn="1"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385"/>
          <a:stretch/>
        </p:blipFill>
        <p:spPr>
          <a:xfrm>
            <a:off x="0" y="1874"/>
            <a:ext cx="9453474" cy="32004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0" y="323602"/>
            <a:ext cx="9144000" cy="77327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2" name="Picture 11" descr="Credera-logo_horizontal_color (small).pdf"/>
          <p:cNvPicPr>
            <a:picLocks noChangeAspect="1"/>
          </p:cNvPicPr>
          <p:nvPr userDrawn="1"/>
        </p:nvPicPr>
        <p:blipFill rotWithShape="1"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64" b="41997"/>
          <a:stretch/>
        </p:blipFill>
        <p:spPr>
          <a:xfrm>
            <a:off x="358066" y="6363704"/>
            <a:ext cx="1165436" cy="238892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710367" y="6202839"/>
            <a:ext cx="179109" cy="6551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6" y="6362477"/>
            <a:ext cx="557720" cy="240121"/>
          </a:xfrm>
          <a:prstGeom prst="rect">
            <a:avLst/>
          </a:prstGeom>
        </p:spPr>
        <p:txBody>
          <a:bodyPr/>
          <a:lstStyle>
            <a:lvl1pPr>
              <a:defRPr lang="en-US" sz="1000" smtClean="0">
                <a:solidFill>
                  <a:schemeClr val="bg1">
                    <a:lumMod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r"/>
            <a:fld id="{BE4BACA5-5B7A-B641-B877-43A8C6C0F1FA}" type="slidenum">
              <a:rPr lang="uk-UA" smtClean="0"/>
              <a:pPr algn="r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87434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 spc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174625" indent="-174625" algn="l" defTabSz="457200" rtl="0" eaLnBrk="1" latinLnBrk="0" hangingPunct="1">
        <a:spcBef>
          <a:spcPct val="20000"/>
        </a:spcBef>
        <a:buFont typeface="Symbol" pitchFamily="18" charset="2"/>
        <a:buChar char="·"/>
        <a:defRPr sz="1000" kern="1200">
          <a:solidFill>
            <a:schemeClr val="tx1"/>
          </a:solidFill>
          <a:latin typeface="Arial"/>
          <a:ea typeface="+mn-ea"/>
          <a:cs typeface="Arial"/>
        </a:defRPr>
      </a:lvl1pPr>
      <a:lvl2pPr marL="400050" indent="-174625" algn="l" defTabSz="457200" rtl="0" eaLnBrk="1" latinLnBrk="0" hangingPunct="1">
        <a:spcBef>
          <a:spcPct val="20000"/>
        </a:spcBef>
        <a:buFont typeface="Symbol" pitchFamily="18" charset="2"/>
        <a:buChar char="-"/>
        <a:defRPr sz="1000" kern="1200">
          <a:solidFill>
            <a:schemeClr val="tx1"/>
          </a:solidFill>
          <a:latin typeface="Arial"/>
          <a:ea typeface="+mn-ea"/>
          <a:cs typeface="Arial"/>
        </a:defRPr>
      </a:lvl2pPr>
      <a:lvl3pPr marL="631825" indent="-174625" algn="l" defTabSz="457200" rtl="0" eaLnBrk="1" latinLnBrk="0" hangingPunct="1">
        <a:spcBef>
          <a:spcPct val="20000"/>
        </a:spcBef>
        <a:buSzPct val="80000"/>
        <a:buFont typeface="Wingdings" charset="2"/>
        <a:buChar char="§"/>
        <a:defRPr sz="1000" kern="1200">
          <a:solidFill>
            <a:schemeClr val="tx1"/>
          </a:solidFill>
          <a:latin typeface="Arial"/>
          <a:ea typeface="+mn-ea"/>
          <a:cs typeface="Arial"/>
        </a:defRPr>
      </a:lvl3pPr>
      <a:lvl4pPr marL="917575" indent="-2349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1144588" indent="-227013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99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CDC46-5365-7E4D-B283-4A91AB225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Deploying Code with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1B0E4-D348-484D-BEE4-F8A6059856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22, 2020</a:t>
            </a:r>
          </a:p>
        </p:txBody>
      </p:sp>
    </p:spTree>
    <p:extLst>
      <p:ext uri="{BB962C8B-B14F-4D97-AF65-F5344CB8AC3E}">
        <p14:creationId xmlns:p14="http://schemas.microsoft.com/office/powerpoint/2010/main" val="4096254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 dirty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KUBERNETES OVERVIEW</a:t>
            </a:r>
            <a:endParaRPr lang="en-US" sz="3600" b="1" kern="0" dirty="0">
              <a:solidFill>
                <a:schemeClr val="bg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4FB5F6-EBEE-DC41-8986-D1D65C047AB3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97240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1BB058-5F52-E34C-B658-75E04A97793F}"/>
              </a:ext>
            </a:extLst>
          </p:cNvPr>
          <p:cNvSpPr txBox="1"/>
          <p:nvPr/>
        </p:nvSpPr>
        <p:spPr>
          <a:xfrm>
            <a:off x="365761" y="936010"/>
            <a:ext cx="838067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rgbClr val="404040"/>
                </a:solidFill>
                <a:latin typeface="Lato" charset="0"/>
                <a:ea typeface="Lato" charset="0"/>
                <a:cs typeface="Lato" charset="0"/>
              </a:rPr>
              <a:t>“Containers are a good way to bundle and run your applications. In a production environment, you need to manage the containers that run the applications and ensure that there is no downtime. For example, if a container goes down, another container needs to start. Wouldn’t it be easier if this behavior was handled by a system?</a:t>
            </a:r>
          </a:p>
          <a:p>
            <a:endParaRPr lang="en-US" sz="1200" dirty="0">
              <a:solidFill>
                <a:srgbClr val="404040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200" dirty="0">
                <a:solidFill>
                  <a:srgbClr val="404040"/>
                </a:solidFill>
                <a:latin typeface="Lato" charset="0"/>
                <a:ea typeface="Lato" charset="0"/>
                <a:cs typeface="Lato" charset="0"/>
              </a:rPr>
              <a:t>That’s how Kubernetes comes to the rescue! Kubernetes provides you with a framework to run distributed systems resiliently. It takes care of scaling and failover for your application, provides deployment patterns, and more. For example, Kubernetes can easily manage a canary deployment for your system.”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AC1D87-5377-7A4E-A970-2B7C4610908D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10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D72D9-DB7C-C84D-8A2D-8A50FB32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84" y="2632884"/>
            <a:ext cx="6323724" cy="37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0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MANIFEST</a:t>
            </a:r>
            <a:endParaRPr lang="en-US" sz="3600" b="1" kern="0">
              <a:solidFill>
                <a:schemeClr val="bg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4FB5F6-EBEE-DC41-8986-D1D65C047AB3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97240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1BB058-5F52-E34C-B658-75E04A97793F}"/>
              </a:ext>
            </a:extLst>
          </p:cNvPr>
          <p:cNvSpPr txBox="1"/>
          <p:nvPr/>
        </p:nvSpPr>
        <p:spPr>
          <a:xfrm>
            <a:off x="365761" y="936010"/>
            <a:ext cx="8380674" cy="340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rgbClr val="404040"/>
                </a:solidFill>
                <a:latin typeface="Lato" charset="0"/>
                <a:ea typeface="Lato" charset="0"/>
                <a:cs typeface="Lato" charset="0"/>
              </a:rPr>
              <a:t>The Kubernetes manifest is a fully formed definition of an application to be managed by Kubernetes</a:t>
            </a:r>
          </a:p>
          <a:p>
            <a:endParaRPr lang="en-US" sz="1200" dirty="0">
              <a:solidFill>
                <a:srgbClr val="404040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Manifests are defined in a single file in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yaml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format, named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manifest.yml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and are stored in source control. Manifest files may contain the following sections: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Namespace 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Deployment 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Service 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Ingress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Service Monitor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Horizontal Pod </a:t>
            </a:r>
            <a:r>
              <a:rPr 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Autoscaler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Volume Claims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Volume Definitions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Secrets</a:t>
            </a:r>
          </a:p>
          <a:p>
            <a:pPr marL="628650" lvl="1" indent="-1714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Config Maps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Each section of the manifest specifies its own version 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20AC1D87-5377-7A4E-A970-2B7C4610908D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11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30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NAMESPACE</a:t>
            </a:r>
            <a:endParaRPr lang="en-US" sz="3600" b="1" kern="0">
              <a:solidFill>
                <a:schemeClr val="bg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057A33-7A3C-3F49-AB96-AC68A32EE82E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5E66A33-0031-B244-B79E-D25D32E4DF1B}"/>
              </a:ext>
            </a:extLst>
          </p:cNvPr>
          <p:cNvSpPr txBox="1"/>
          <p:nvPr/>
        </p:nvSpPr>
        <p:spPr>
          <a:xfrm>
            <a:off x="365762" y="936010"/>
            <a:ext cx="3805522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</a:p>
          <a:p>
            <a:r>
              <a:rPr lang="en-US" sz="1200" kern="0" dirty="0">
                <a:solidFill>
                  <a:srgbClr val="404040"/>
                </a:solidFill>
                <a:latin typeface="Lato" charset="0"/>
              </a:rPr>
              <a:t>In Kubernetes, a Namespace is a logical grouping of applications forming a virtual cluster inside of a physical cluster</a:t>
            </a:r>
          </a:p>
          <a:p>
            <a:endParaRPr lang="en-US" sz="1200" kern="0" dirty="0">
              <a:solidFill>
                <a:srgbClr val="404040"/>
              </a:solidFill>
              <a:latin typeface="Lato" charset="0"/>
            </a:endParaRPr>
          </a:p>
          <a:p>
            <a:r>
              <a:rPr lang="en-US" sz="1200" kern="0" dirty="0">
                <a:solidFill>
                  <a:srgbClr val="404040"/>
                </a:solidFill>
                <a:latin typeface="Lato" charset="0"/>
              </a:rPr>
              <a:t>Namespaces can be used to break up the Kubernetes cluster by product, as seen in the diagram at right with each white box representing a different product’s namespace</a:t>
            </a:r>
          </a:p>
          <a:p>
            <a:endParaRPr lang="en-US" sz="1200" kern="0" dirty="0">
              <a:solidFill>
                <a:srgbClr val="404040"/>
              </a:solidFill>
              <a:latin typeface="Lato" charset="0"/>
            </a:endParaRPr>
          </a:p>
          <a:p>
            <a:r>
              <a:rPr lang="en-US" sz="1200" kern="0" dirty="0">
                <a:solidFill>
                  <a:srgbClr val="404040"/>
                </a:solidFill>
                <a:latin typeface="Lato" charset="0"/>
              </a:rPr>
              <a:t>The Kubernetes cluster also initially defines three namespaces: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rgbClr val="404040"/>
                </a:solidFill>
                <a:latin typeface="Lato" charset="0"/>
              </a:rPr>
              <a:t>default – default namespace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0" dirty="0" err="1">
                <a:solidFill>
                  <a:srgbClr val="404040"/>
                </a:solidFill>
                <a:latin typeface="Lato" charset="0"/>
              </a:rPr>
              <a:t>kube</a:t>
            </a:r>
            <a:r>
              <a:rPr lang="en-US" sz="1200" kern="0" dirty="0">
                <a:solidFill>
                  <a:srgbClr val="404040"/>
                </a:solidFill>
                <a:latin typeface="Lato" charset="0"/>
              </a:rPr>
              <a:t>-system – Kubernetes system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0" dirty="0" err="1">
                <a:solidFill>
                  <a:srgbClr val="404040"/>
                </a:solidFill>
                <a:latin typeface="Lato" charset="0"/>
              </a:rPr>
              <a:t>kube</a:t>
            </a:r>
            <a:r>
              <a:rPr lang="en-US" sz="1200" kern="0" dirty="0">
                <a:solidFill>
                  <a:srgbClr val="404040"/>
                </a:solidFill>
                <a:latin typeface="Lato" charset="0"/>
              </a:rPr>
              <a:t>-public – public readable namespace</a:t>
            </a:r>
          </a:p>
          <a:p>
            <a:endParaRPr lang="en-US" sz="1200" kern="0" dirty="0">
              <a:solidFill>
                <a:srgbClr val="404040"/>
              </a:solidFill>
              <a:latin typeface="Lato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897493-D40B-524A-9B87-E00C08EB4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97" y="1193081"/>
            <a:ext cx="4575151" cy="45751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E14FBB-5443-C643-9DEB-4CEE39CEF2B8}"/>
              </a:ext>
            </a:extLst>
          </p:cNvPr>
          <p:cNvSpPr txBox="1"/>
          <p:nvPr/>
        </p:nvSpPr>
        <p:spPr>
          <a:xfrm>
            <a:off x="5286604" y="936010"/>
            <a:ext cx="311413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Kubernetes Cluster Diagram</a:t>
            </a:r>
          </a:p>
        </p:txBody>
      </p:sp>
      <p:sp>
        <p:nvSpPr>
          <p:cNvPr id="11" name="Slide Number Placeholder 1">
            <a:extLst>
              <a:ext uri="{FF2B5EF4-FFF2-40B4-BE49-F238E27FC236}">
                <a16:creationId xmlns:a16="http://schemas.microsoft.com/office/drawing/2014/main" id="{59AD1FCD-9E28-B046-BE33-7781219B8568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2AC623-842D-4749-AC2C-AEAFEEED75EC}"/>
              </a:ext>
            </a:extLst>
          </p:cNvPr>
          <p:cNvSpPr/>
          <p:nvPr/>
        </p:nvSpPr>
        <p:spPr>
          <a:xfrm>
            <a:off x="365760" y="4013906"/>
            <a:ext cx="3523068" cy="120032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Namespace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  name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  labels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569CD6"/>
                </a:solidFill>
                <a:latin typeface="Menlo" panose="020B0609030804020204" pitchFamily="49" charset="0"/>
              </a:rPr>
              <a:t>    name</a:t>
            </a:r>
            <a:r>
              <a:rPr lang="en-US" sz="1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2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2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6B52B-97A0-BC4A-BCAF-FCFDA43C8D63}"/>
              </a:ext>
            </a:extLst>
          </p:cNvPr>
          <p:cNvSpPr txBox="1"/>
          <p:nvPr/>
        </p:nvSpPr>
        <p:spPr>
          <a:xfrm>
            <a:off x="365761" y="936010"/>
            <a:ext cx="8380674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pod is a logical combination of one or more containers, networking and storage designed to model a logical host, such as an entire VM that would previously run Windows, Tomcat and one or more web applications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Below is an example diagram of a Pod: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B4CC94-3BAE-924F-943E-62B532EC0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536" y="2027627"/>
            <a:ext cx="4576419" cy="404030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038A93-FB3A-E440-ACD9-AB57ED89C4E4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D6086627-1A96-044E-9892-9963AF8114DD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458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DEPLOYMENT</a:t>
            </a:r>
            <a:endParaRPr lang="en-US" sz="3600" b="1" kern="0">
              <a:solidFill>
                <a:schemeClr val="bg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A4EEE8-6676-C644-AFCD-3FB4077B099C}"/>
              </a:ext>
            </a:extLst>
          </p:cNvPr>
          <p:cNvSpPr txBox="1"/>
          <p:nvPr/>
        </p:nvSpPr>
        <p:spPr>
          <a:xfrm>
            <a:off x="365761" y="936010"/>
            <a:ext cx="8380674" cy="1877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  <a:endParaRPr lang="en-US" sz="1200" dirty="0">
              <a:solidFill>
                <a:srgbClr val="404040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Kubernetes deployment defines the desired state of pods and replica sets (a set of identical pod)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teams will generally customize the following for their deployment: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Number of replicas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Container configuration</a:t>
            </a:r>
          </a:p>
          <a:p>
            <a:pPr marL="628650" lvl="1" indent="-171450">
              <a:buFont typeface="System Font Regular"/>
              <a:buChar char="-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Resource requests and limits </a:t>
            </a:r>
          </a:p>
          <a:p>
            <a:pPr marL="628650" lvl="1" indent="-171450">
              <a:buFont typeface="System Font Regular"/>
              <a:buChar char="-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Environment variables</a:t>
            </a:r>
          </a:p>
          <a:p>
            <a:pPr marL="628650" lvl="1" indent="-171450">
              <a:buFont typeface="System Font Regular"/>
              <a:buChar char="-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Liveness and readiness probe definitions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Storage volume mount points and access tokens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4CD905-1D80-7940-A07E-87A7899DDD48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6F6FC5-1096-314B-8A8E-8F2E5BC7BFDA}"/>
              </a:ext>
            </a:extLst>
          </p:cNvPr>
          <p:cNvSpPr txBox="1"/>
          <p:nvPr/>
        </p:nvSpPr>
        <p:spPr>
          <a:xfrm>
            <a:off x="365760" y="2959385"/>
            <a:ext cx="8380674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REPLICAS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The deployment specification configures the initial number of replicas for a given application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The number of running instances can grow beyond the configured number by using manual scaling from the command line or by using a horizontal pod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autoscaler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42B9B69-AA3B-8F46-B23D-3A2C2C287821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E92ADE-C5EE-C142-A6C2-AC2EE242E90D}"/>
              </a:ext>
            </a:extLst>
          </p:cNvPr>
          <p:cNvSpPr/>
          <p:nvPr/>
        </p:nvSpPr>
        <p:spPr>
          <a:xfrm>
            <a:off x="365760" y="3874764"/>
            <a:ext cx="8035155" cy="28007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apps/v1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en-US" sz="11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Deployment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name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template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metadata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 labels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    app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spec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 containers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 image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      ports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               - </a:t>
            </a:r>
            <a:r>
              <a:rPr lang="en-US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Menlo" panose="020B0609030804020204" pitchFamily="49" charset="0"/>
              </a:rPr>
              <a:t>8081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9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SERVICE</a:t>
            </a:r>
            <a:endParaRPr lang="en-US" sz="3600" b="1" kern="0">
              <a:solidFill>
                <a:schemeClr val="bg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3FFFC2-1DE1-5249-AD6C-B6338B687C2C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071C55-D342-6E4A-B4E7-12934BF315CC}"/>
              </a:ext>
            </a:extLst>
          </p:cNvPr>
          <p:cNvSpPr txBox="1"/>
          <p:nvPr/>
        </p:nvSpPr>
        <p:spPr>
          <a:xfrm>
            <a:off x="365761" y="936010"/>
            <a:ext cx="838067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  <a:endParaRPr lang="en-US" sz="1200" dirty="0">
              <a:solidFill>
                <a:srgbClr val="404040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service is a proxy that sits in front of one or more Pods, which have their own way of being accessed, providing a stable way from which to access the Pods being proxied; services register Pods by matching label selectors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Service definitions can also specify protocol (TCP, UDP, SCTP) and target port for the destination pod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For example, the following service definition,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node-app-service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, is looking for any pods with the label of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node-app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. Once it finds those pods it can load balance across them</a:t>
            </a:r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27E881C3-5B57-5F49-A5A5-BD84875E6627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95E26E-3C3E-F445-8F99-1FF1417283EB}"/>
              </a:ext>
            </a:extLst>
          </p:cNvPr>
          <p:cNvSpPr/>
          <p:nvPr/>
        </p:nvSpPr>
        <p:spPr>
          <a:xfrm>
            <a:off x="368052" y="3167391"/>
            <a:ext cx="7672362" cy="212365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Service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name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node-app-service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labels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  run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node-app-service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ports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port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Menlo" panose="020B0609030804020204" pitchFamily="49" charset="0"/>
              </a:rPr>
              <a:t>8081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protocol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TCP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selector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run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1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08742DF0-D0B1-6A47-A65D-4C26021C75A1}"/>
              </a:ext>
            </a:extLst>
          </p:cNvPr>
          <p:cNvSpPr/>
          <p:nvPr/>
        </p:nvSpPr>
        <p:spPr>
          <a:xfrm>
            <a:off x="4565917" y="3945849"/>
            <a:ext cx="1184203" cy="67740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ato" panose="020F0502020204030203" pitchFamily="34" charset="77"/>
              </a:rPr>
              <a:t>Service</a:t>
            </a:r>
            <a:endParaRPr lang="en-US" sz="900" b="1" dirty="0">
              <a:solidFill>
                <a:schemeClr val="bg1"/>
              </a:solidFill>
              <a:latin typeface="Lato" panose="020F0502020204030203" pitchFamily="34" charset="77"/>
            </a:endParaRP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Lato" panose="020F0502020204030203" pitchFamily="34" charset="77"/>
              </a:rPr>
              <a:t>172.26.0.100</a:t>
            </a:r>
            <a:endParaRPr lang="en-US" sz="1000" dirty="0">
              <a:solidFill>
                <a:schemeClr val="bg1"/>
              </a:solidFill>
              <a:latin typeface="Lato" panose="020F0502020204030203" pitchFamily="34" charset="77"/>
            </a:endParaRPr>
          </a:p>
        </p:txBody>
      </p:sp>
      <p:sp>
        <p:nvSpPr>
          <p:cNvPr id="13" name="Process 12">
            <a:extLst>
              <a:ext uri="{FF2B5EF4-FFF2-40B4-BE49-F238E27FC236}">
                <a16:creationId xmlns:a16="http://schemas.microsoft.com/office/drawing/2014/main" id="{D8A75218-F6B8-BF47-9BD9-CE869E0CBB35}"/>
              </a:ext>
            </a:extLst>
          </p:cNvPr>
          <p:cNvSpPr/>
          <p:nvPr/>
        </p:nvSpPr>
        <p:spPr>
          <a:xfrm>
            <a:off x="6505480" y="3532597"/>
            <a:ext cx="958576" cy="4132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77"/>
              </a:rPr>
              <a:t>Pod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Lato" panose="020F0502020204030203" pitchFamily="34" charset="77"/>
              </a:rPr>
              <a:t>172.26.0 .12</a:t>
            </a: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2D1E6BDE-7730-654C-9A1E-62018DD9FE75}"/>
              </a:ext>
            </a:extLst>
          </p:cNvPr>
          <p:cNvSpPr/>
          <p:nvPr/>
        </p:nvSpPr>
        <p:spPr>
          <a:xfrm>
            <a:off x="6505480" y="4065134"/>
            <a:ext cx="958576" cy="4132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Lato" panose="020F0502020204030203" pitchFamily="34" charset="77"/>
              </a:rPr>
              <a:t>Pod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Lato" panose="020F0502020204030203" pitchFamily="34" charset="77"/>
              </a:rPr>
              <a:t>172.26.0.13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D5C49A55-DF86-CB42-8BD7-BF162C22F0FF}"/>
              </a:ext>
            </a:extLst>
          </p:cNvPr>
          <p:cNvSpPr/>
          <p:nvPr/>
        </p:nvSpPr>
        <p:spPr>
          <a:xfrm>
            <a:off x="6505480" y="4597672"/>
            <a:ext cx="958576" cy="4132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bg1"/>
                </a:solidFill>
                <a:latin typeface="Lato" panose="020F0502020204030203" pitchFamily="34" charset="77"/>
              </a:rPr>
              <a:t>Pod</a:t>
            </a:r>
          </a:p>
          <a:p>
            <a:pPr algn="ctr"/>
            <a:r>
              <a:rPr lang="en-US" sz="1050">
                <a:solidFill>
                  <a:schemeClr val="bg1"/>
                </a:solidFill>
                <a:latin typeface="Lato" panose="020F0502020204030203" pitchFamily="34" charset="77"/>
              </a:rPr>
              <a:t> 172.26.0.14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E0DA72-F6E8-1942-8C53-533C03AE353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5750120" y="3739223"/>
            <a:ext cx="755360" cy="545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6D7381-0F8C-194B-B7BF-6487F8B99A5E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 flipV="1">
            <a:off x="5750120" y="4271760"/>
            <a:ext cx="755360" cy="1279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019BA3-2951-1A44-91A2-EB840FF269AB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5750120" y="4284550"/>
            <a:ext cx="755360" cy="519748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INGRESS</a:t>
            </a:r>
            <a:endParaRPr lang="en-US" sz="3600" b="1" kern="0">
              <a:solidFill>
                <a:schemeClr val="bg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0CF45F-411A-CB4B-8E61-2433D6F67730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03DD087-5099-4348-9BB7-40367F261C57}"/>
              </a:ext>
            </a:extLst>
          </p:cNvPr>
          <p:cNvSpPr txBox="1"/>
          <p:nvPr/>
        </p:nvSpPr>
        <p:spPr>
          <a:xfrm>
            <a:off x="365761" y="936010"/>
            <a:ext cx="8380674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DESCRIPTION</a:t>
            </a:r>
            <a:endParaRPr lang="en-US" sz="1200" dirty="0">
              <a:solidFill>
                <a:srgbClr val="404040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Kubernetes ingress defines a rule or set of rules by which an external application can access services in the cluster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In this example, we create the ingress </a:t>
            </a:r>
            <a:r>
              <a: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node-app-ingress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which exposes our node-app service to be accessed from outside of the cluster</a:t>
            </a:r>
          </a:p>
          <a:p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Visit 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hlinkClick r:id="rId3"/>
              </a:rPr>
              <a:t>http://localhost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to check it out.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12C74CF-803E-C540-9F7E-B8392BA93D67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ABB53F-E966-8241-91E0-1A935B9E9496}"/>
              </a:ext>
            </a:extLst>
          </p:cNvPr>
          <p:cNvSpPr/>
          <p:nvPr/>
        </p:nvSpPr>
        <p:spPr>
          <a:xfrm>
            <a:off x="365760" y="2746717"/>
            <a:ext cx="7748226" cy="144655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networking.k8s.io/v1beta1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Ingress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name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node-app-ingress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backend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serviceName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CE9178"/>
                </a:solidFill>
                <a:latin typeface="Menlo" panose="020B0609030804020204" pitchFamily="49" charset="0"/>
              </a:rPr>
              <a:t>node-app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569CD6"/>
                </a:solidFill>
                <a:latin typeface="Menlo" panose="020B0609030804020204" pitchFamily="49" charset="0"/>
              </a:rPr>
              <a:t>    servicePort</a:t>
            </a:r>
            <a:r>
              <a:rPr lang="en-US" sz="11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US" sz="1100" dirty="0">
                <a:solidFill>
                  <a:srgbClr val="B5CEA8"/>
                </a:solidFill>
                <a:latin typeface="Menlo" panose="020B0609030804020204" pitchFamily="49" charset="0"/>
              </a:rPr>
              <a:t>8081</a:t>
            </a:r>
            <a:endParaRPr lang="en-US" sz="11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5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238" y="-1826"/>
            <a:ext cx="9152237" cy="6859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50055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59641"/>
            <a:ext cx="914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Q&amp;A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0245517-B0CB-0445-B22A-0AC028BE7BDC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17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16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06852013-9DFA-462A-AE66-43A721D163F6}"/>
              </a:ext>
            </a:extLst>
          </p:cNvPr>
          <p:cNvSpPr txBox="1"/>
          <p:nvPr/>
        </p:nvSpPr>
        <p:spPr>
          <a:xfrm>
            <a:off x="365760" y="274320"/>
            <a:ext cx="8017972" cy="53860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4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89FB1-B418-8E48-B3DD-0905A50BA25C}"/>
              </a:ext>
            </a:extLst>
          </p:cNvPr>
          <p:cNvSpPr txBox="1"/>
          <p:nvPr/>
        </p:nvSpPr>
        <p:spPr>
          <a:xfrm>
            <a:off x="323282" y="1269757"/>
            <a:ext cx="7960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sz="1100">
              <a:solidFill>
                <a:srgbClr val="353535"/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US" sz="1100">
              <a:latin typeface="Lato" panose="020F05020202040302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AAB6B3-29A7-46B9-A008-29BBF1A2B237}"/>
              </a:ext>
            </a:extLst>
          </p:cNvPr>
          <p:cNvSpPr txBox="1"/>
          <p:nvPr/>
        </p:nvSpPr>
        <p:spPr>
          <a:xfrm>
            <a:off x="323282" y="929662"/>
            <a:ext cx="7960331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Deployment Strategies: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Bare 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Docker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Image &amp;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Container Orchestration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Kubernetes Core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Pod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Manifest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Namespace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Ingress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77"/>
              </a:rPr>
              <a:t>Additional Concepts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8A4A6EAF-19F1-B64D-9FCD-11638B7DD4FB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2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13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238" y="-1826"/>
            <a:ext cx="9152237" cy="6859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50055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59641"/>
            <a:ext cx="914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DEPLOYING YOUR CODE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0245517-B0CB-0445-B22A-0AC028BE7BDC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65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 dirty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BARE OS – AS EASY AS IT GETS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75B07-8F65-7E47-B54E-CD0DA1739EED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A1791F-CD37-5749-B11D-519F7422ACD5}"/>
              </a:ext>
            </a:extLst>
          </p:cNvPr>
          <p:cNvSpPr txBox="1"/>
          <p:nvPr/>
        </p:nvSpPr>
        <p:spPr>
          <a:xfrm>
            <a:off x="365761" y="936010"/>
            <a:ext cx="8380674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HOW DOES IT WORK?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You do this every time that you compile and run your code locally</a:t>
            </a:r>
          </a:p>
          <a:p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code is compiled into OS specific binaries (.exe’s for windows) and those binaries are placed on the target machine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Those binaries are executed, and the application runs directly on the host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D407-8158-634F-81CC-6222409413B6}"/>
              </a:ext>
            </a:extLst>
          </p:cNvPr>
          <p:cNvSpPr txBox="1"/>
          <p:nvPr/>
        </p:nvSpPr>
        <p:spPr>
          <a:xfrm>
            <a:off x="365760" y="4783218"/>
            <a:ext cx="3848888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PROS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Extremely simple and approachable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Good for IoT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DD1BF0F-9A8C-E043-BDEC-669F91858FE3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4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5CB3E1-BA76-7349-B008-856F22016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992" y="2220721"/>
            <a:ext cx="3946601" cy="21526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3E36F8-75C1-9A46-90CB-506AA61C1C31}"/>
              </a:ext>
            </a:extLst>
          </p:cNvPr>
          <p:cNvSpPr txBox="1"/>
          <p:nvPr/>
        </p:nvSpPr>
        <p:spPr>
          <a:xfrm>
            <a:off x="4214648" y="4792901"/>
            <a:ext cx="3848888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Cons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is specific to host environment 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Not scalable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Potentially unused resources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Expensive</a:t>
            </a:r>
          </a:p>
        </p:txBody>
      </p:sp>
    </p:spTree>
    <p:extLst>
      <p:ext uri="{BB962C8B-B14F-4D97-AF65-F5344CB8AC3E}">
        <p14:creationId xmlns:p14="http://schemas.microsoft.com/office/powerpoint/2010/main" val="7269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 dirty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VMS – THE RIGHT DIRECTION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75B07-8F65-7E47-B54E-CD0DA1739EED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A1791F-CD37-5749-B11D-519F7422ACD5}"/>
              </a:ext>
            </a:extLst>
          </p:cNvPr>
          <p:cNvSpPr txBox="1"/>
          <p:nvPr/>
        </p:nvSpPr>
        <p:spPr>
          <a:xfrm>
            <a:off x="365761" y="936010"/>
            <a:ext cx="8380674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HOW DOES IT WORK?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Very common approach for both on premise and cloud environments</a:t>
            </a:r>
          </a:p>
          <a:p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code is compiled into OS specific binaries (.exe’s for windows) and those binaries are placed on a Virtual Machine running on a hypervisor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Those binaries are executed, and the application runs on the guest operating system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D407-8158-634F-81CC-6222409413B6}"/>
              </a:ext>
            </a:extLst>
          </p:cNvPr>
          <p:cNvSpPr txBox="1"/>
          <p:nvPr/>
        </p:nvSpPr>
        <p:spPr>
          <a:xfrm>
            <a:off x="365760" y="2586555"/>
            <a:ext cx="384888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PROS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Still very simple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Sharing space with other VMs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DD1BF0F-9A8C-E043-BDEC-669F91858FE3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5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36F8-75C1-9A46-90CB-506AA61C1C31}"/>
              </a:ext>
            </a:extLst>
          </p:cNvPr>
          <p:cNvSpPr txBox="1"/>
          <p:nvPr/>
        </p:nvSpPr>
        <p:spPr>
          <a:xfrm>
            <a:off x="365760" y="4213831"/>
            <a:ext cx="384888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Cons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is specific to guest OS 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Not scalable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Dependency management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E79CFF-E9BC-824E-AABD-8EAFF34C6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66" y="2489803"/>
            <a:ext cx="3958877" cy="34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 dirty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DOCKER – IMAGE &amp; CONTAINER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75B07-8F65-7E47-B54E-CD0DA1739EED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A1791F-CD37-5749-B11D-519F7422ACD5}"/>
              </a:ext>
            </a:extLst>
          </p:cNvPr>
          <p:cNvSpPr txBox="1"/>
          <p:nvPr/>
        </p:nvSpPr>
        <p:spPr>
          <a:xfrm>
            <a:off x="365761" y="936010"/>
            <a:ext cx="8380674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IMAGE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Docker Image is an immutable definition to build a Docker Container</a:t>
            </a:r>
          </a:p>
          <a:p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</a:b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An image is assembled from multiple layers, starting with a root image, and then applying modifications to that image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As an example, the following </a:t>
            </a:r>
            <a:r>
              <a:rPr 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Dockerfile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 describes how to build a container for a node web application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D407-8158-634F-81CC-6222409413B6}"/>
              </a:ext>
            </a:extLst>
          </p:cNvPr>
          <p:cNvSpPr txBox="1"/>
          <p:nvPr/>
        </p:nvSpPr>
        <p:spPr>
          <a:xfrm>
            <a:off x="365760" y="5413650"/>
            <a:ext cx="8380674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rgbClr val="C00000"/>
                </a:solidFill>
                <a:latin typeface="Lato Black" panose="020F0502020204030203" pitchFamily="34" charset="77"/>
              </a:rPr>
              <a:t>CONTAINER</a:t>
            </a:r>
            <a:endParaRPr lang="en-US" sz="1200" b="1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 Docker Container is the instantiation (execution) of a Docker Image, resulting in a fully formed environment on which to run an application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DD1BF0F-9A8C-E043-BDEC-669F91858FE3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19B8B4-520F-394D-A518-6A5B86A38012}"/>
              </a:ext>
            </a:extLst>
          </p:cNvPr>
          <p:cNvSpPr/>
          <p:nvPr/>
        </p:nvSpPr>
        <p:spPr>
          <a:xfrm>
            <a:off x="365759" y="2189945"/>
            <a:ext cx="7821799" cy="310854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node:10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6A9955"/>
                </a:solidFill>
                <a:latin typeface="Menlo" panose="020B0609030804020204" pitchFamily="49" charset="0"/>
              </a:rPr>
              <a:t># Create app directory</a:t>
            </a:r>
            <a:endParaRPr lang="en-US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/</a:t>
            </a:r>
            <a:r>
              <a:rPr lang="en-US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en-US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/app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package*.json ./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npm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install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6A9955"/>
                </a:solidFill>
                <a:latin typeface="Menlo" panose="020B0609030804020204" pitchFamily="49" charset="0"/>
              </a:rPr>
              <a:t># Bundle app source</a:t>
            </a:r>
            <a:endParaRPr lang="en-US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. .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r>
              <a:rPr lang="en-US" sz="14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npm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"start"</a:t>
            </a:r>
            <a:r>
              <a:rPr lang="en-US" sz="14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  <a:endParaRPr lang="en-US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37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 dirty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DOCKER – COOKING WITH GAS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75B07-8F65-7E47-B54E-CD0DA1739EED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A1791F-CD37-5749-B11D-519F7422ACD5}"/>
              </a:ext>
            </a:extLst>
          </p:cNvPr>
          <p:cNvSpPr txBox="1"/>
          <p:nvPr/>
        </p:nvSpPr>
        <p:spPr>
          <a:xfrm>
            <a:off x="365761" y="936010"/>
            <a:ext cx="8380674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HOW DOES IT WORK?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code is bundled along with supporting OS features into an Image, which is portable across anything that can run docker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Image is run as a Container, executing application code independently of the host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D407-8158-634F-81CC-6222409413B6}"/>
              </a:ext>
            </a:extLst>
          </p:cNvPr>
          <p:cNvSpPr txBox="1"/>
          <p:nvPr/>
        </p:nvSpPr>
        <p:spPr>
          <a:xfrm>
            <a:off x="365760" y="5224652"/>
            <a:ext cx="3848888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PROS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Extremely portable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Space efficient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Scalable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DD1BF0F-9A8C-E043-BDEC-669F91858FE3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36F8-75C1-9A46-90CB-506AA61C1C31}"/>
              </a:ext>
            </a:extLst>
          </p:cNvPr>
          <p:cNvSpPr txBox="1"/>
          <p:nvPr/>
        </p:nvSpPr>
        <p:spPr>
          <a:xfrm>
            <a:off x="4214648" y="5234335"/>
            <a:ext cx="384888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Cons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No coordination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Requires access to individual VM to deploy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3F7725-A871-0E4E-B7F2-756A135DC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931" y="2098523"/>
            <a:ext cx="4759434" cy="27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8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Box 167"/>
          <p:cNvSpPr txBox="1">
            <a:spLocks noChangeAspect="1"/>
          </p:cNvSpPr>
          <p:nvPr/>
        </p:nvSpPr>
        <p:spPr>
          <a:xfrm>
            <a:off x="365760" y="274322"/>
            <a:ext cx="8017972" cy="53860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ts val="4200"/>
              </a:lnSpc>
              <a:defRPr/>
            </a:pPr>
            <a:r>
              <a:rPr lang="en-US" sz="3600" b="1" kern="0" dirty="0">
                <a:solidFill>
                  <a:srgbClr val="404040"/>
                </a:solidFill>
                <a:latin typeface="Lato Black" charset="0"/>
                <a:ea typeface="Lato Black" charset="0"/>
                <a:cs typeface="Lato Black" charset="0"/>
              </a:rPr>
              <a:t>CONTAINER ORCHESTRATION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475B07-8F65-7E47-B54E-CD0DA1739EED}"/>
              </a:ext>
            </a:extLst>
          </p:cNvPr>
          <p:cNvCxnSpPr>
            <a:cxnSpLocks/>
          </p:cNvCxnSpPr>
          <p:nvPr/>
        </p:nvCxnSpPr>
        <p:spPr>
          <a:xfrm>
            <a:off x="365760" y="790071"/>
            <a:ext cx="8380675" cy="0"/>
          </a:xfrm>
          <a:prstGeom prst="line">
            <a:avLst/>
          </a:prstGeom>
          <a:ln w="28575" cmpd="sng">
            <a:solidFill>
              <a:srgbClr val="40404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5A1791F-CD37-5749-B11D-519F7422ACD5}"/>
              </a:ext>
            </a:extLst>
          </p:cNvPr>
          <p:cNvSpPr txBox="1"/>
          <p:nvPr/>
        </p:nvSpPr>
        <p:spPr>
          <a:xfrm>
            <a:off x="365761" y="936010"/>
            <a:ext cx="8380674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HOW DOES IT WORK?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Application code is bundled along with all supporting OS features into an Image, which is portable across anything with docker installed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Manifest file is created, outlining how the application should be run, how many applications should run, etc.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Manifest file is parsed, and Containers are run independently of host 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3DD407-8158-634F-81CC-6222409413B6}"/>
              </a:ext>
            </a:extLst>
          </p:cNvPr>
          <p:cNvSpPr txBox="1"/>
          <p:nvPr/>
        </p:nvSpPr>
        <p:spPr>
          <a:xfrm>
            <a:off x="365760" y="2529010"/>
            <a:ext cx="2598157" cy="1877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PROS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Extremely portable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Space efficient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Auto Scalable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Hands off management</a:t>
            </a:r>
          </a:p>
          <a:p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Declarative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6DD1BF0F-9A8C-E043-BDEC-669F91858FE3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E36F8-75C1-9A46-90CB-506AA61C1C31}"/>
              </a:ext>
            </a:extLst>
          </p:cNvPr>
          <p:cNvSpPr txBox="1"/>
          <p:nvPr/>
        </p:nvSpPr>
        <p:spPr>
          <a:xfrm>
            <a:off x="371016" y="4567774"/>
            <a:ext cx="2745302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Lato Black" panose="020F0502020204030203" pitchFamily="34" charset="77"/>
              </a:rPr>
              <a:t>Cons</a:t>
            </a:r>
            <a:endParaRPr lang="en-US" sz="1200" b="1" dirty="0">
              <a:solidFill>
                <a:srgbClr val="C00000"/>
              </a:solidFill>
              <a:latin typeface="Lato Black" panose="020F0502020204030203" pitchFamily="34" charset="77"/>
            </a:endParaRP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</a:rPr>
              <a:t>Infrastructure overhead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788DE2-3929-F640-A068-3CFCD9951A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18" y="2378078"/>
            <a:ext cx="4910159" cy="41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238" y="-1826"/>
            <a:ext cx="9152237" cy="68598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9150055" cy="6858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59641"/>
            <a:ext cx="914399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Lato Black" charset="0"/>
                <a:ea typeface="Lato Black" charset="0"/>
                <a:cs typeface="Lato Black" charset="0"/>
              </a:rPr>
              <a:t>KUBERNETES CORE CONCEPTS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0245517-B0CB-0445-B22A-0AC028BE7BDC}"/>
              </a:ext>
            </a:extLst>
          </p:cNvPr>
          <p:cNvSpPr txBox="1">
            <a:spLocks/>
          </p:cNvSpPr>
          <p:nvPr/>
        </p:nvSpPr>
        <p:spPr>
          <a:xfrm>
            <a:off x="8595360" y="6400800"/>
            <a:ext cx="548640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77211B-27DB-D448-8806-38345925388C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ato" charset="0"/>
              </a:rPr>
              <a:t>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5039154"/>
      </p:ext>
    </p:extLst>
  </p:cSld>
  <p:clrMapOvr>
    <a:masterClrMapping/>
  </p:clrMapOvr>
</p:sld>
</file>

<file path=ppt/theme/theme1.xml><?xml version="1.0" encoding="utf-8"?>
<a:theme xmlns:a="http://schemas.openxmlformats.org/drawingml/2006/main" name="1_Report Them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6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11_Report Them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6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8_Report Them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6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port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Report Them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6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Special Slides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4_Report Them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6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6_Report Theme">
  <a:themeElements>
    <a:clrScheme name="Custom 8">
      <a:dk1>
        <a:sysClr val="windowText" lastClr="000000"/>
      </a:dk1>
      <a:lt1>
        <a:sysClr val="window" lastClr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56565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7_Repor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10_Repor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  <a:tailEnd type="arrow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Visual Communications Theme">
  <a:themeElements>
    <a:clrScheme name="Custom 9">
      <a:dk1>
        <a:srgbClr val="000000"/>
      </a:dk1>
      <a:lt1>
        <a:srgbClr val="FFFFFF"/>
      </a:lt1>
      <a:dk2>
        <a:srgbClr val="1F497D"/>
      </a:dk2>
      <a:lt2>
        <a:srgbClr val="CDCDCD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BE9"/>
      </a:hlink>
      <a:folHlink>
        <a:srgbClr val="0060B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lient Document" ma:contentTypeID="0x0101005890BF19941AEB48B3F6196F07F5DA8A008A70A9210FF856469DF52AE864536B24" ma:contentTypeVersion="8" ma:contentTypeDescription="Used in the Client Sites' Shared Document Libraries" ma:contentTypeScope="" ma:versionID="22a5404d2cf843975c7fcee8c2e16d5e">
  <xsd:schema xmlns:xsd="http://www.w3.org/2001/XMLSchema" xmlns:xs="http://www.w3.org/2001/XMLSchema" xmlns:p="http://schemas.microsoft.com/office/2006/metadata/properties" xmlns:ns2="3c22b6cf-0421-4792-bca6-850b608845ef" xmlns:ns3="568396d4-fbe8-4c53-9d22-8cd198a3736c" targetNamespace="http://schemas.microsoft.com/office/2006/metadata/properties" ma:root="true" ma:fieldsID="1a57fb18d3cb3e88f62961207b380f7d" ns2:_="" ns3:_="">
    <xsd:import namespace="3c22b6cf-0421-4792-bca6-850b608845ef"/>
    <xsd:import namespace="568396d4-fbe8-4c53-9d22-8cd198a3736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ia4c4b2ff84141738fd7f09e4dbc18e6" minOccurs="0"/>
                <xsd:element ref="ns2:b4a56e70a840474e92f38053b460f0a5" minOccurs="0"/>
                <xsd:element ref="ns2:a3653996b62c4db08c54d00eca8240ea" minOccurs="0"/>
                <xsd:element ref="ns2:b9384e9b93c34bf8af4195dc0403269f" minOccurs="0"/>
                <xsd:element ref="ns2:SharedWithUsers" minOccurs="0"/>
                <xsd:element ref="ns2:SharedWithDetails" minOccurs="0"/>
                <xsd:element ref="ns3:MediaServiceEventHashCode" minOccurs="0"/>
                <xsd:element ref="ns3:MediaServiceGenerationTime" minOccurs="0"/>
                <xsd:element ref="ns3:MediaServiceAuto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c22b6cf-0421-4792-bca6-850b608845ef" elementFormDefault="qualified">
    <xsd:import namespace="http://schemas.microsoft.com/office/2006/documentManagement/types"/>
    <xsd:import namespace="http://schemas.microsoft.com/office/infopath/2007/PartnerControls"/>
    <xsd:element name="TaxCatchAll" ma:index="6" nillable="true" ma:displayName="Taxonomy Catch All Column" ma:hidden="true" ma:list="{5dfd1471-2a41-407d-b36a-7a4324f6602d}" ma:internalName="TaxCatchAll" ma:showField="CatchAllData" ma:web="3c22b6cf-0421-4792-bca6-850b608845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7" nillable="true" ma:displayName="Taxonomy Catch All Column1" ma:hidden="true" ma:list="{5dfd1471-2a41-407d-b36a-7a4324f6602d}" ma:internalName="TaxCatchAllLabel" ma:readOnly="true" ma:showField="CatchAllDataLabel" ma:web="3c22b6cf-0421-4792-bca6-850b608845e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ia4c4b2ff84141738fd7f09e4dbc18e6" ma:index="9" nillable="true" ma:taxonomy="true" ma:internalName="ia4c4b2ff84141738fd7f09e4dbc18e6" ma:taxonomyFieldName="CrederaGeography" ma:displayName="Office" ma:default="2;#Dallas|a8156132-af3d-4286-ac65-8d362faf5157" ma:fieldId="{2a4c4b2f-f841-4173-8fd7-f09e4dbc18e6}" ma:sspId="2e224a6a-0afb-4fa0-bc00-4b3525393e0c" ma:termSetId="5e86128e-a467-4c85-aeec-e8daa135575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a56e70a840474e92f38053b460f0a5" ma:index="13" nillable="true" ma:taxonomy="true" ma:internalName="b4a56e70a840474e92f38053b460f0a5" ma:taxonomyFieldName="CrederaSimpleIndustry" ma:displayName="Industry" ma:default="505;#Professional and Business Services|d1d99ae6-4e93-4f9e-8176-0554528ea139" ma:fieldId="{b4a56e70-a840-474e-92f3-8053b460f0a5}" ma:sspId="2e224a6a-0afb-4fa0-bc00-4b3525393e0c" ma:termSetId="288d687f-7ce4-4ed8-b9ad-a99c7e56e26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3653996b62c4db08c54d00eca8240ea" ma:index="16" nillable="true" ma:taxonomy="true" ma:internalName="a3653996b62c4db08c54d00eca8240ea" ma:taxonomyFieldName="CrederaClient1" ma:displayName="Client" ma:default="1281;#J.B. Hunt|a3a4d1b5-fc8c-4853-9d74-025143245b34" ma:fieldId="{a3653996-b62c-4db0-8c54-d00eca8240ea}" ma:sspId="2e224a6a-0afb-4fa0-bc00-4b3525393e0c" ma:termSetId="0c35bcee-cb24-4fb5-8bb2-56259a6bf9c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9384e9b93c34bf8af4195dc0403269f" ma:index="17" nillable="true" ma:taxonomy="true" ma:internalName="b9384e9b93c34bf8af4195dc0403269f" ma:taxonomyFieldName="CrederaIndustry" ma:displayName="NAICS Code" ma:default="1012;#484122 - General Freight Trucking, Long-Distance, Less Than Truckload|191b9c04-481d-4761-807a-a6ba56d4b350" ma:fieldId="{b9384e9b-93c3-4bf8-af41-95dc0403269f}" ma:sspId="2e224a6a-0afb-4fa0-bc00-4b3525393e0c" ma:termSetId="53add298-1de6-47cf-a1d3-3c8cbc39dbd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8396d4-fbe8-4c53-9d22-8cd198a3736c" elementFormDefault="qualified">
    <xsd:import namespace="http://schemas.microsoft.com/office/2006/documentManagement/types"/>
    <xsd:import namespace="http://schemas.microsoft.com/office/infopath/2007/PartnerControls"/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22" nillable="true" ma:displayName="Tags" ma:internalName="MediaServiceAutoTag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3c22b6cf-0421-4792-bca6-850b608845ef">
      <UserInfo>
        <DisplayName/>
        <AccountId xsi:nil="true"/>
        <AccountType/>
      </UserInfo>
    </SharedWithUsers>
    <b9384e9b93c34bf8af4195dc0403269f xmlns="3c22b6cf-0421-4792-bca6-850b608845ef">
      <Terms xmlns="http://schemas.microsoft.com/office/infopath/2007/PartnerControls">
        <TermInfo xmlns="http://schemas.microsoft.com/office/infopath/2007/PartnerControls">
          <TermName xmlns="http://schemas.microsoft.com/office/infopath/2007/PartnerControls">711219 - Other Spectator Sports</TermName>
          <TermId xmlns="http://schemas.microsoft.com/office/infopath/2007/PartnerControls">0fab6bd7-3723-44d6-91cc-6b6c427f14c6</TermId>
        </TermInfo>
      </Terms>
    </b9384e9b93c34bf8af4195dc0403269f>
    <TaxCatchAll xmlns="3c22b6cf-0421-4792-bca6-850b608845ef">
      <Value>1083</Value>
      <Value>1082</Value>
      <Value>345</Value>
      <Value>2</Value>
    </TaxCatchAll>
    <b4a56e70a840474e92f38053b460f0a5 xmlns="3c22b6cf-0421-4792-bca6-850b608845ef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Consumer Goods and Services</TermName>
          <TermId xmlns="http://schemas.microsoft.com/office/infopath/2007/PartnerControls">a14157b7-f73e-4616-9d7e-65e37154b91d</TermId>
        </TermInfo>
      </Terms>
    </b4a56e70a840474e92f38053b460f0a5>
    <a3653996b62c4db08c54d00eca8240ea xmlns="3c22b6cf-0421-4792-bca6-850b608845ef">
      <Terms xmlns="http://schemas.microsoft.com/office/infopath/2007/PartnerControls">
        <TermInfo xmlns="http://schemas.microsoft.com/office/infopath/2007/PartnerControls">
          <TermName xmlns="http://schemas.microsoft.com/office/infopath/2007/PartnerControls">Topgolf</TermName>
          <TermId xmlns="http://schemas.microsoft.com/office/infopath/2007/PartnerControls">a36919ef-32a4-4dc4-a4fb-adb093e09f0c</TermId>
        </TermInfo>
      </Terms>
    </a3653996b62c4db08c54d00eca8240ea>
    <ia4c4b2ff84141738fd7f09e4dbc18e6 xmlns="3c22b6cf-0421-4792-bca6-850b608845ef">
      <Terms xmlns="http://schemas.microsoft.com/office/infopath/2007/PartnerControls">
        <TermInfo xmlns="http://schemas.microsoft.com/office/infopath/2007/PartnerControls">
          <TermName xmlns="http://schemas.microsoft.com/office/infopath/2007/PartnerControls">Dallas</TermName>
          <TermId xmlns="http://schemas.microsoft.com/office/infopath/2007/PartnerControls">a8156132-af3d-4286-ac65-8d362faf5157</TermId>
        </TermInfo>
      </Terms>
    </ia4c4b2ff84141738fd7f09e4dbc18e6>
  </documentManagement>
</p:properties>
</file>

<file path=customXml/itemProps1.xml><?xml version="1.0" encoding="utf-8"?>
<ds:datastoreItem xmlns:ds="http://schemas.openxmlformats.org/officeDocument/2006/customXml" ds:itemID="{CA31E206-4682-499F-9B51-7F752D27BE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c22b6cf-0421-4792-bca6-850b608845ef"/>
    <ds:schemaRef ds:uri="568396d4-fbe8-4c53-9d22-8cd198a373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90E4DE3-08F4-40FC-A620-74D6B18E43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5DF26F-9872-4BAF-82E6-924D55E5FB90}">
  <ds:schemaRefs>
    <ds:schemaRef ds:uri="http://schemas.microsoft.com/office/2006/metadata/properties"/>
    <ds:schemaRef ds:uri="http://schemas.microsoft.com/office/infopath/2007/PartnerControls"/>
    <ds:schemaRef ds:uri="3c22b6cf-0421-4792-bca6-850b608845e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5707</TotalTime>
  <Words>1231</Words>
  <Application>Microsoft Macintosh PowerPoint</Application>
  <PresentationFormat>On-screen Show (4:3)</PresentationFormat>
  <Paragraphs>272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17</vt:i4>
      </vt:variant>
    </vt:vector>
  </HeadingPairs>
  <TitlesOfParts>
    <vt:vector size="38" baseType="lpstr">
      <vt:lpstr>.AppleSystemUIFont</vt:lpstr>
      <vt:lpstr>Arial</vt:lpstr>
      <vt:lpstr>Calibri</vt:lpstr>
      <vt:lpstr>Lato</vt:lpstr>
      <vt:lpstr>Lato Black</vt:lpstr>
      <vt:lpstr>Lato Light</vt:lpstr>
      <vt:lpstr>Menlo</vt:lpstr>
      <vt:lpstr>Symbol</vt:lpstr>
      <vt:lpstr>System Font Regular</vt:lpstr>
      <vt:lpstr>Wingdings</vt:lpstr>
      <vt:lpstr>1_Report Theme</vt:lpstr>
      <vt:lpstr>Report Theme</vt:lpstr>
      <vt:lpstr>3_Report Theme</vt:lpstr>
      <vt:lpstr>Special Slides Theme</vt:lpstr>
      <vt:lpstr>4_Report Theme</vt:lpstr>
      <vt:lpstr>6_Report Theme</vt:lpstr>
      <vt:lpstr>7_Report Theme</vt:lpstr>
      <vt:lpstr>10_Report Theme</vt:lpstr>
      <vt:lpstr>Visual Communications Theme</vt:lpstr>
      <vt:lpstr>11_Report Theme</vt:lpstr>
      <vt:lpstr>8_Report Theme</vt:lpstr>
      <vt:lpstr>Deploying Code with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Credera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J.B. Hunt Shift Left Proposal</dc:title>
  <dc:subject/>
  <dc:creator>Brian Hargrove</dc:creator>
  <cp:keywords/>
  <dc:description/>
  <cp:lastModifiedBy>Michael Eamma</cp:lastModifiedBy>
  <cp:revision>39</cp:revision>
  <cp:lastPrinted>2019-02-25T19:13:20Z</cp:lastPrinted>
  <dcterms:created xsi:type="dcterms:W3CDTF">2011-11-17T22:56:20Z</dcterms:created>
  <dcterms:modified xsi:type="dcterms:W3CDTF">2020-02-23T02:05:19Z</dcterms:modified>
  <cp:category>Project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0x0101005890BF19941AEB48B3F6196F07F5DA8A008A70A9210FF856469DF52AE864536B24</vt:lpwstr>
  </property>
  <property fmtid="{D5CDD505-2E9C-101B-9397-08002B2CF9AE}" pid="3" name="Presentation">
    <vt:lpwstr>T-Mobile Meeting Deck - Final</vt:lpwstr>
  </property>
  <property fmtid="{D5CDD505-2E9C-101B-9397-08002B2CF9AE}" pid="4" name="SlideDescription">
    <vt:lpwstr/>
  </property>
  <property fmtid="{D5CDD505-2E9C-101B-9397-08002B2CF9AE}" pid="5" name="CrederaGeography">
    <vt:lpwstr>2;#Dallas|a8156132-af3d-4286-ac65-8d362faf5157</vt:lpwstr>
  </property>
  <property fmtid="{D5CDD505-2E9C-101B-9397-08002B2CF9AE}" pid="6" name="CrederaClient1">
    <vt:lpwstr>1083;#Topgolf|a36919ef-32a4-4dc4-a4fb-adb093e09f0c</vt:lpwstr>
  </property>
  <property fmtid="{D5CDD505-2E9C-101B-9397-08002B2CF9AE}" pid="7" name="CrederaIndustry">
    <vt:lpwstr>1082;#711219 - Other Spectator Sports|0fab6bd7-3723-44d6-91cc-6b6c427f14c6</vt:lpwstr>
  </property>
  <property fmtid="{D5CDD505-2E9C-101B-9397-08002B2CF9AE}" pid="8" name="CrederaSimpleIndustry">
    <vt:lpwstr>345;#Consumer Goods and Services|a14157b7-f73e-4616-9d7e-65e37154b91d</vt:lpwstr>
  </property>
  <property fmtid="{D5CDD505-2E9C-101B-9397-08002B2CF9AE}" pid="9" name="CrederaProject">
    <vt:lpwstr>1484;#DevOps CI/CD Assessment|a69e9501-a11d-4d67-8093-a912aeeab236</vt:lpwstr>
  </property>
  <property fmtid="{D5CDD505-2E9C-101B-9397-08002B2CF9AE}" pid="10" name="CrederaServiceOffering">
    <vt:lpwstr>360;#Custom Application Development|d856ada0-0dbd-4b60-b182-927355f4aa33</vt:lpwstr>
  </property>
  <property fmtid="{D5CDD505-2E9C-101B-9397-08002B2CF9AE}" pid="11" name="CrederaDocumentType">
    <vt:lpwstr>1370;#General Document|d478558e-ec2a-480f-b89f-9f10eaf5e4b7</vt:lpwstr>
  </property>
  <property fmtid="{D5CDD505-2E9C-101B-9397-08002B2CF9AE}" pid="12" name="Credera Focus Areas">
    <vt:lpwstr>1337;#Custom Development|95287d85-965a-4af5-b66a-b8d7d40927eb</vt:lpwstr>
  </property>
  <property fmtid="{D5CDD505-2E9C-101B-9397-08002B2CF9AE}" pid="13" name="CrederaPractices">
    <vt:lpwstr/>
  </property>
  <property fmtid="{D5CDD505-2E9C-101B-9397-08002B2CF9AE}" pid="14" name="Credera Service Areas">
    <vt:lpwstr>1306;#Product Design ＆ Development|13f006d4-0dd4-48ce-8087-c54216662469</vt:lpwstr>
  </property>
  <property fmtid="{D5CDD505-2E9C-101B-9397-08002B2CF9AE}" pid="15" name="AuthorIds_UIVersion_1024">
    <vt:lpwstr>208</vt:lpwstr>
  </property>
  <property fmtid="{D5CDD505-2E9C-101B-9397-08002B2CF9AE}" pid="16" name="AuthorIds_UIVersion_5120">
    <vt:lpwstr>192</vt:lpwstr>
  </property>
  <property fmtid="{D5CDD505-2E9C-101B-9397-08002B2CF9AE}" pid="17" name="AuthorIds_UIVersion_5632">
    <vt:lpwstr>192</vt:lpwstr>
  </property>
  <property fmtid="{D5CDD505-2E9C-101B-9397-08002B2CF9AE}" pid="18" name="AuthorIds_UIVersion_39936">
    <vt:lpwstr>2341</vt:lpwstr>
  </property>
  <property fmtid="{D5CDD505-2E9C-101B-9397-08002B2CF9AE}" pid="19" name="AuthorIds_UIVersion_39424">
    <vt:lpwstr>3857</vt:lpwstr>
  </property>
  <property fmtid="{D5CDD505-2E9C-101B-9397-08002B2CF9AE}" pid="20" name="AuthorIds_UIVersion_40448">
    <vt:lpwstr>2341</vt:lpwstr>
  </property>
  <property fmtid="{D5CDD505-2E9C-101B-9397-08002B2CF9AE}" pid="21" name="AuthorIds_UIVersion_42496">
    <vt:lpwstr>3857</vt:lpwstr>
  </property>
  <property fmtid="{D5CDD505-2E9C-101B-9397-08002B2CF9AE}" pid="22" name="AuthorIds_UIVersion_46080">
    <vt:lpwstr>2341,3857</vt:lpwstr>
  </property>
  <property fmtid="{D5CDD505-2E9C-101B-9397-08002B2CF9AE}" pid="23" name="AuthorIds_UIVersion_46592">
    <vt:lpwstr>2341,3857</vt:lpwstr>
  </property>
  <property fmtid="{D5CDD505-2E9C-101B-9397-08002B2CF9AE}" pid="24" name="AuthorIds_UIVersion_50688">
    <vt:lpwstr>2341,3857</vt:lpwstr>
  </property>
  <property fmtid="{D5CDD505-2E9C-101B-9397-08002B2CF9AE}" pid="25" name="AuthorIds_UIVersion_51200">
    <vt:lpwstr>3857</vt:lpwstr>
  </property>
  <property fmtid="{D5CDD505-2E9C-101B-9397-08002B2CF9AE}" pid="26" name="AuthorIds_UIVersion_54784">
    <vt:lpwstr>192</vt:lpwstr>
  </property>
  <property fmtid="{D5CDD505-2E9C-101B-9397-08002B2CF9AE}" pid="27" name="AuthorIds_UIVersion_55808">
    <vt:lpwstr>192</vt:lpwstr>
  </property>
  <property fmtid="{D5CDD505-2E9C-101B-9397-08002B2CF9AE}" pid="28" name="AuthorIds_UIVersion_57344">
    <vt:lpwstr>3857</vt:lpwstr>
  </property>
  <property fmtid="{D5CDD505-2E9C-101B-9397-08002B2CF9AE}" pid="29" name="AuthorIds_UIVersion_58368">
    <vt:lpwstr>3857</vt:lpwstr>
  </property>
  <property fmtid="{D5CDD505-2E9C-101B-9397-08002B2CF9AE}" pid="30" name="AuthorIds_UIVersion_58880">
    <vt:lpwstr>2341</vt:lpwstr>
  </property>
  <property fmtid="{D5CDD505-2E9C-101B-9397-08002B2CF9AE}" pid="31" name="AuthorIds_UIVersion_60416">
    <vt:lpwstr>2341</vt:lpwstr>
  </property>
  <property fmtid="{D5CDD505-2E9C-101B-9397-08002B2CF9AE}" pid="32" name="AuthorIds_UIVersion_60928">
    <vt:lpwstr>2341,192</vt:lpwstr>
  </property>
  <property fmtid="{D5CDD505-2E9C-101B-9397-08002B2CF9AE}" pid="33" name="AuthorIds_UIVersion_62976">
    <vt:lpwstr>192</vt:lpwstr>
  </property>
  <property fmtid="{D5CDD505-2E9C-101B-9397-08002B2CF9AE}" pid="34" name="AuthorIds_UIVersion_67072">
    <vt:lpwstr>192</vt:lpwstr>
  </property>
  <property fmtid="{D5CDD505-2E9C-101B-9397-08002B2CF9AE}" pid="35" name="AuthorIds_UIVersion_67584">
    <vt:lpwstr>3857</vt:lpwstr>
  </property>
  <property fmtid="{D5CDD505-2E9C-101B-9397-08002B2CF9AE}" pid="36" name="AuthorIds_UIVersion_71680">
    <vt:lpwstr>192</vt:lpwstr>
  </property>
  <property fmtid="{D5CDD505-2E9C-101B-9397-08002B2CF9AE}" pid="37" name="AuthorIds_UIVersion_73728">
    <vt:lpwstr>192</vt:lpwstr>
  </property>
  <property fmtid="{D5CDD505-2E9C-101B-9397-08002B2CF9AE}" pid="38" name="AuthorIds_UIVersion_75264">
    <vt:lpwstr>3857</vt:lpwstr>
  </property>
  <property fmtid="{D5CDD505-2E9C-101B-9397-08002B2CF9AE}" pid="39" name="AuthorIds_UIVersion_77824">
    <vt:lpwstr>192</vt:lpwstr>
  </property>
  <property fmtid="{D5CDD505-2E9C-101B-9397-08002B2CF9AE}" pid="40" name="AuthorIds_UIVersion_79360">
    <vt:lpwstr>2341,192</vt:lpwstr>
  </property>
  <property fmtid="{D5CDD505-2E9C-101B-9397-08002B2CF9AE}" pid="41" name="AuthorIds_UIVersion_79872">
    <vt:lpwstr>192</vt:lpwstr>
  </property>
  <property fmtid="{D5CDD505-2E9C-101B-9397-08002B2CF9AE}" pid="42" name="AuthorIds_UIVersion_81408">
    <vt:lpwstr>192</vt:lpwstr>
  </property>
  <property fmtid="{D5CDD505-2E9C-101B-9397-08002B2CF9AE}" pid="43" name="AuthorIds_UIVersion_81920">
    <vt:lpwstr>192</vt:lpwstr>
  </property>
  <property fmtid="{D5CDD505-2E9C-101B-9397-08002B2CF9AE}" pid="44" name="AuthorIds_UIVersion_82432">
    <vt:lpwstr>3857</vt:lpwstr>
  </property>
  <property fmtid="{D5CDD505-2E9C-101B-9397-08002B2CF9AE}" pid="45" name="AuthorIds_UIVersion_83456">
    <vt:lpwstr>3857</vt:lpwstr>
  </property>
  <property fmtid="{D5CDD505-2E9C-101B-9397-08002B2CF9AE}" pid="46" name="AuthorIds_UIVersion_85504">
    <vt:lpwstr>3857</vt:lpwstr>
  </property>
  <property fmtid="{D5CDD505-2E9C-101B-9397-08002B2CF9AE}" pid="47" name="AuthorIds_UIVersion_86016">
    <vt:lpwstr>192</vt:lpwstr>
  </property>
  <property fmtid="{D5CDD505-2E9C-101B-9397-08002B2CF9AE}" pid="48" name="AuthorIds_UIVersion_88576">
    <vt:lpwstr>192,3857</vt:lpwstr>
  </property>
  <property fmtid="{D5CDD505-2E9C-101B-9397-08002B2CF9AE}" pid="49" name="AuthorIds_UIVersion_90624">
    <vt:lpwstr>192,2341</vt:lpwstr>
  </property>
  <property fmtid="{D5CDD505-2E9C-101B-9397-08002B2CF9AE}" pid="50" name="AuthorIds_UIVersion_91136">
    <vt:lpwstr>192</vt:lpwstr>
  </property>
  <property fmtid="{D5CDD505-2E9C-101B-9397-08002B2CF9AE}" pid="51" name="AuthorIds_UIVersion_93184">
    <vt:lpwstr>2341,3857</vt:lpwstr>
  </property>
  <property fmtid="{D5CDD505-2E9C-101B-9397-08002B2CF9AE}" pid="52" name="AuthorIds_UIVersion_96256">
    <vt:lpwstr>2341,192</vt:lpwstr>
  </property>
  <property fmtid="{D5CDD505-2E9C-101B-9397-08002B2CF9AE}" pid="53" name="AuthorIds_UIVersion_96768">
    <vt:lpwstr>192</vt:lpwstr>
  </property>
  <property fmtid="{D5CDD505-2E9C-101B-9397-08002B2CF9AE}" pid="54" name="AuthorIds_UIVersion_97280">
    <vt:lpwstr>2341</vt:lpwstr>
  </property>
  <property fmtid="{D5CDD505-2E9C-101B-9397-08002B2CF9AE}" pid="55" name="AuthorIds_UIVersion_97792">
    <vt:lpwstr>192</vt:lpwstr>
  </property>
  <property fmtid="{D5CDD505-2E9C-101B-9397-08002B2CF9AE}" pid="56" name="AuthorIds_UIVersion_98304">
    <vt:lpwstr>192</vt:lpwstr>
  </property>
  <property fmtid="{D5CDD505-2E9C-101B-9397-08002B2CF9AE}" pid="57" name="AuthorIds_UIVersion_98816">
    <vt:lpwstr>2341</vt:lpwstr>
  </property>
</Properties>
</file>